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54"/>
  </p:notesMasterIdLst>
  <p:sldIdLst>
    <p:sldId id="306" r:id="rId3"/>
    <p:sldId id="307" r:id="rId4"/>
    <p:sldId id="257" r:id="rId5"/>
    <p:sldId id="258" r:id="rId6"/>
    <p:sldId id="259" r:id="rId7"/>
    <p:sldId id="308" r:id="rId8"/>
    <p:sldId id="309" r:id="rId9"/>
    <p:sldId id="264" r:id="rId10"/>
    <p:sldId id="260" r:id="rId11"/>
    <p:sldId id="263" r:id="rId12"/>
    <p:sldId id="265" r:id="rId13"/>
    <p:sldId id="261" r:id="rId14"/>
    <p:sldId id="262" r:id="rId15"/>
    <p:sldId id="310" r:id="rId16"/>
    <p:sldId id="266" r:id="rId17"/>
    <p:sldId id="299" r:id="rId18"/>
    <p:sldId id="302" r:id="rId19"/>
    <p:sldId id="273" r:id="rId20"/>
    <p:sldId id="274" r:id="rId21"/>
    <p:sldId id="275" r:id="rId22"/>
    <p:sldId id="277" r:id="rId23"/>
    <p:sldId id="311" r:id="rId24"/>
    <p:sldId id="278" r:id="rId25"/>
    <p:sldId id="279" r:id="rId26"/>
    <p:sldId id="281" r:id="rId27"/>
    <p:sldId id="312" r:id="rId28"/>
    <p:sldId id="313" r:id="rId29"/>
    <p:sldId id="285" r:id="rId30"/>
    <p:sldId id="315" r:id="rId31"/>
    <p:sldId id="314" r:id="rId32"/>
    <p:sldId id="316" r:id="rId33"/>
    <p:sldId id="317" r:id="rId34"/>
    <p:sldId id="318" r:id="rId35"/>
    <p:sldId id="319" r:id="rId36"/>
    <p:sldId id="284" r:id="rId37"/>
    <p:sldId id="287" r:id="rId38"/>
    <p:sldId id="320" r:id="rId39"/>
    <p:sldId id="321" r:id="rId40"/>
    <p:sldId id="288" r:id="rId41"/>
    <p:sldId id="289" r:id="rId42"/>
    <p:sldId id="291" r:id="rId43"/>
    <p:sldId id="293" r:id="rId44"/>
    <p:sldId id="294" r:id="rId45"/>
    <p:sldId id="322" r:id="rId46"/>
    <p:sldId id="295" r:id="rId47"/>
    <p:sldId id="323" r:id="rId48"/>
    <p:sldId id="324" r:id="rId49"/>
    <p:sldId id="325" r:id="rId50"/>
    <p:sldId id="326" r:id="rId51"/>
    <p:sldId id="327" r:id="rId52"/>
    <p:sldId id="328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197D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94628" autoAdjust="0"/>
  </p:normalViewPr>
  <p:slideViewPr>
    <p:cSldViewPr snapToGrid="0" showGuides="1">
      <p:cViewPr varScale="1">
        <p:scale>
          <a:sx n="95" d="100"/>
          <a:sy n="95" d="100"/>
        </p:scale>
        <p:origin x="11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728A9E0-D283-6841-9640-BB67EB9073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A05E1-71FD-3744-B542-24078C6D13FE}" type="slidenum">
              <a:rPr lang="en-US"/>
              <a:pPr/>
              <a:t>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824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8633E6-2B41-DC4C-809F-4BE5CCD2B95E}" type="slidenum">
              <a:rPr lang="en-US"/>
              <a:pPr/>
              <a:t>10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737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4BA7C2-9039-DD43-8A6D-DCFB53EA8085}" type="slidenum">
              <a:rPr lang="en-US"/>
              <a:pPr/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97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9A056-1A48-E34F-BD32-EFF6C92847EC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3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6FC79-E342-744D-9AD7-50055E589878}" type="slidenum">
              <a:rPr lang="en-US"/>
              <a:pPr/>
              <a:t>13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632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8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9B2FBC-D84D-814B-BA2A-30DCE65323E6}" type="slidenum">
              <a:rPr lang="en-US"/>
              <a:pPr/>
              <a:t>15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290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CEF21-8285-9B43-8038-E560B7288644}" type="slidenum">
              <a:rPr lang="en-US"/>
              <a:pPr/>
              <a:t>16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420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2BBF67-610D-8A4F-AD46-D7E9EF3C1A1B}" type="slidenum">
              <a:rPr lang="en-US"/>
              <a:pPr/>
              <a:t>17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73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933576-BE93-DA48-9031-3861CD11510D}" type="slidenum">
              <a:rPr lang="en-US"/>
              <a:pPr/>
              <a:t>18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3538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D8325D-AEF8-2A40-BA3F-E0965B544C26}" type="slidenum">
              <a:rPr lang="en-US"/>
              <a:pPr/>
              <a:t>19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166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3457B7-EDFB-9441-A52E-BDE75ABFE0B2}" type="slidenum">
              <a:rPr lang="en-US"/>
              <a:pPr/>
              <a:t>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944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794789-18BF-544D-81FF-ABF3067DA202}" type="slidenum">
              <a:rPr lang="en-US"/>
              <a:pPr/>
              <a:t>20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844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783591-6A9C-DB4F-A9A9-2ECB2268F31C}" type="slidenum">
              <a:rPr lang="en-US"/>
              <a:pPr/>
              <a:t>21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1013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EC2EF-7E9E-2142-A514-0B69FF16D7C8}" type="slidenum">
              <a:rPr lang="en-US"/>
              <a:pPr/>
              <a:t>23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5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F06AB2-2523-264B-A1EA-16A9EF737E82}" type="slidenum">
              <a:rPr lang="en-US"/>
              <a:pPr/>
              <a:t>24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01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05BDE9-2B6D-D348-84E5-D09BED9FD438}" type="slidenum">
              <a:rPr lang="en-US"/>
              <a:pPr/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9012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2A6ACB-0C03-CD46-A6B6-49E2CB275735}" type="slidenum">
              <a:rPr lang="en-US"/>
              <a:pPr/>
              <a:t>26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728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21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0AAE34-D520-714D-B849-8A990BF1900C}" type="slidenum">
              <a:rPr lang="en-US"/>
              <a:pPr/>
              <a:t>28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9336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2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7EAF66-593B-144F-B559-664B6B6142C1}" type="slidenum">
              <a:rPr lang="en-US"/>
              <a:pPr/>
              <a:t>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993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DE573-1D3A-7849-87D8-5BFD64091FEF}" type="slidenum">
              <a:rPr lang="en-US"/>
              <a:pPr/>
              <a:t>30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772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90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0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2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21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59D2DF-2F27-9F4A-9B23-8188802ECE64}" type="slidenum">
              <a:rPr lang="en-US"/>
              <a:pPr/>
              <a:t>35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010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56255-93E8-574A-963B-C12EFC9E04FA}" type="slidenum">
              <a:rPr lang="en-US"/>
              <a:pPr/>
              <a:t>36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1094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1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1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51C134-9ACB-014A-B4A7-7BFD71E8E27E}" type="slidenum">
              <a:rPr lang="en-US"/>
              <a:pPr/>
              <a:t>39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25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967CBB-3955-D54E-938C-2227108A0B1A}" type="slidenum">
              <a:rPr lang="en-US"/>
              <a:pPr/>
              <a:t>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075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A5F726-0ED7-AF4E-B7C3-7DBBA003F0CA}" type="slidenum">
              <a:rPr lang="en-US"/>
              <a:pPr/>
              <a:t>40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084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392F6-17DC-3E4F-95E4-D13A406329BD}" type="slidenum">
              <a:rPr lang="en-US"/>
              <a:pPr/>
              <a:t>41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9771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F89A4-0BBF-B248-B2E1-E6989ED93880}" type="slidenum">
              <a:rPr lang="en-US"/>
              <a:pPr/>
              <a:t>42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191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D92F6C-7F33-7B43-98F4-1CC71AD995B3}" type="slidenum">
              <a:rPr lang="en-US"/>
              <a:pPr/>
              <a:t>43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86712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00F0B1-3BF9-CC42-A6DF-FC6E0EFED798}" type="slidenum">
              <a:rPr lang="en-US"/>
              <a:pPr/>
              <a:t>44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5809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8F21B-79A9-5640-AB6A-8DB24F044CE3}" type="slidenum">
              <a:rPr lang="en-US"/>
              <a:pPr/>
              <a:t>45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3452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C71656-0EE5-DE4C-972F-369790B20A70}" type="slidenum">
              <a:rPr lang="en-US"/>
              <a:pPr/>
              <a:t>46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239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977AA4-A5C0-5946-8CDB-4330D8F19BBE}" type="slidenum">
              <a:rPr lang="en-US"/>
              <a:pPr/>
              <a:t>47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1056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A1469-4A81-9548-B122-22714F45015C}" type="slidenum">
              <a:rPr lang="en-US"/>
              <a:pPr/>
              <a:t>48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8962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87AA46-C740-E14F-8A41-4889041F8CD7}" type="slidenum">
              <a:rPr lang="en-US"/>
              <a:pPr/>
              <a:t>49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137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7543A5-F5C3-6540-9F58-DB5672F63E21}" type="slidenum">
              <a:rPr lang="en-US"/>
              <a:pPr/>
              <a:t>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19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2D64CC-456A-CB49-865E-89B1414DABAB}" type="slidenum">
              <a:rPr lang="en-US"/>
              <a:pPr/>
              <a:t>50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2390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1B06B-F6B9-2244-99C7-69BFEFEAEE4E}" type="slidenum">
              <a:rPr lang="en-US"/>
              <a:pPr/>
              <a:t>51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66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4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A9E0-D283-6841-9640-BB67EB90737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F32A8A-C103-5D46-BEE6-FA92BCA66B35}" type="slidenum">
              <a:rPr lang="en-US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05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6CF453-0538-E348-A2C8-3D1EBF84BDEE}" type="slidenum">
              <a:rPr lang="en-US"/>
              <a:pPr/>
              <a:t>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57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2C1B84-286F-9248-BBB4-E7644E4584A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C9655-C055-104A-85AF-CD6891A1A644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12A78-590A-4345-8612-65228A3770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971560-9C00-D047-A7F3-851DEBC03A54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466FD-7A74-4644-8392-6D63C80A21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914C4-3FBC-1C4F-BF4F-A7C11FC2761B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65D34-EDFA-6243-B7C4-39B174002B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5C413A-8489-D04B-9CF8-8ADF5083CE15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1E4447-5785-A141-A2C0-5D16722486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172B2B-3111-B341-A295-0400F1477198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00E227-67D9-0245-BED4-BE5B06F9A4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0B3C4-D993-504D-BD87-23DE987381FF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4B745E-6694-084C-BBDE-44004E7A25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24386-17CE-2A49-96FD-00185D1B0B0F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30FCE-4172-A84D-961D-61974696C2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C0506D-DFBD-2E49-90C8-AE43CF8E373E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370DD3-C586-8541-8332-1FBEC818DC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A97CD0-762D-B84A-9C47-F08047D77D58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42FC33-76F2-8547-8B66-B8C72AC578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75A484-FC2B-F348-89C3-23DCE71AFC33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DD069F-E326-4842-9AA0-D6EB9FF0EF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33856-5162-A147-857B-EE7E4912E59B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0D496-D305-7B47-9A91-35DCFF9BC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0E0F6F-1D11-E140-ACD4-296E18721592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9EBEF-7071-F04A-A67A-039D3DB0FD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51DA553-B66D-4940-A14E-D2A2598022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2" r:id="rId2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156F063-FB03-0C45-B107-84DB9791408D}" type="datetime1">
              <a:rPr lang="en-US"/>
              <a:pPr/>
              <a:t>5/25/2016</a:t>
            </a:fld>
            <a:endParaRPr 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67C6180-BD79-FF42-8C44-CD895B3D790D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5046" y="3753"/>
              <a:ext cx="58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Nuclear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21</a:t>
            </a:r>
            <a:br>
              <a:rPr lang="en-US" sz="3400" b="1"/>
            </a:br>
            <a:r>
              <a:rPr lang="en-US" sz="3400" b="1"/>
              <a:t/>
            </a:r>
            <a:br>
              <a:rPr lang="en-US" sz="3400" b="1"/>
            </a:br>
            <a:r>
              <a:rPr lang="en-US" sz="3400" b="1"/>
              <a:t>Nuclear Chemistry</a:t>
            </a:r>
          </a:p>
        </p:txBody>
      </p:sp>
      <p:sp>
        <p:nvSpPr>
          <p:cNvPr id="4101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8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Beta Decay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8138" y="1447800"/>
            <a:ext cx="8458200" cy="144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/>
              <a:t>Beta decay</a:t>
            </a:r>
            <a:r>
              <a:rPr lang="en-US"/>
              <a:t> is the loss of a </a:t>
            </a:r>
            <a:r>
              <a:rPr lang="en-US" i="1">
                <a:ea typeface="Times New Roman" charset="0"/>
                <a:cs typeface="Times New Roman" charset="0"/>
                <a:sym typeface="Symbol" charset="2"/>
              </a:rPr>
              <a:t>β</a:t>
            </a:r>
            <a:r>
              <a:rPr lang="en-US"/>
              <a:t>-particle (a high-speed electron emitted by the nucleus):</a:t>
            </a:r>
          </a:p>
        </p:txBody>
      </p:sp>
      <p:grpSp>
        <p:nvGrpSpPr>
          <p:cNvPr id="13316" name="Group 7"/>
          <p:cNvGrpSpPr>
            <a:grpSpLocks/>
          </p:cNvGrpSpPr>
          <p:nvPr/>
        </p:nvGrpSpPr>
        <p:grpSpPr bwMode="auto">
          <a:xfrm>
            <a:off x="2982913" y="2535238"/>
            <a:ext cx="2540000" cy="911225"/>
            <a:chOff x="2089" y="3456"/>
            <a:chExt cx="1600" cy="574"/>
          </a:xfrm>
        </p:grpSpPr>
        <p:grpSp>
          <p:nvGrpSpPr>
            <p:cNvPr id="13332" name="Group 8"/>
            <p:cNvGrpSpPr>
              <a:grpSpLocks/>
            </p:cNvGrpSpPr>
            <p:nvPr/>
          </p:nvGrpSpPr>
          <p:grpSpPr bwMode="auto">
            <a:xfrm>
              <a:off x="2089" y="3456"/>
              <a:ext cx="551" cy="574"/>
              <a:chOff x="3770" y="922"/>
              <a:chExt cx="551" cy="574"/>
            </a:xfrm>
          </p:grpSpPr>
          <p:sp>
            <p:nvSpPr>
              <p:cNvPr id="13337" name="Rectangle 9"/>
              <p:cNvSpPr>
                <a:spLocks noChangeArrowheads="1"/>
              </p:cNvSpPr>
              <p:nvPr/>
            </p:nvSpPr>
            <p:spPr bwMode="auto">
              <a:xfrm>
                <a:off x="3984" y="973"/>
                <a:ext cx="337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>
                    <a:ea typeface="Times New Roman" charset="0"/>
                    <a:cs typeface="Times New Roman" charset="0"/>
                    <a:sym typeface="Symbol" charset="2"/>
                  </a:rPr>
                  <a:t>β</a:t>
                </a:r>
                <a:endParaRPr lang="en-US" i="1"/>
              </a:p>
            </p:txBody>
          </p:sp>
          <p:sp>
            <p:nvSpPr>
              <p:cNvPr id="13338" name="Rectangle 10"/>
              <p:cNvSpPr>
                <a:spLocks noChangeArrowheads="1"/>
              </p:cNvSpPr>
              <p:nvPr/>
            </p:nvSpPr>
            <p:spPr bwMode="auto">
              <a:xfrm>
                <a:off x="3770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grpSp>
          <p:nvGrpSpPr>
            <p:cNvPr id="13333" name="Group 11"/>
            <p:cNvGrpSpPr>
              <a:grpSpLocks/>
            </p:cNvGrpSpPr>
            <p:nvPr/>
          </p:nvGrpSpPr>
          <p:grpSpPr bwMode="auto">
            <a:xfrm>
              <a:off x="3145" y="3482"/>
              <a:ext cx="544" cy="523"/>
              <a:chOff x="3770" y="922"/>
              <a:chExt cx="544" cy="523"/>
            </a:xfrm>
          </p:grpSpPr>
          <p:sp>
            <p:nvSpPr>
              <p:cNvPr id="13335" name="Rectangle 12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3336" name="Rectangle 13"/>
              <p:cNvSpPr>
                <a:spLocks noChangeArrowheads="1"/>
              </p:cNvSpPr>
              <p:nvPr/>
            </p:nvSpPr>
            <p:spPr bwMode="auto">
              <a:xfrm>
                <a:off x="3770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sp>
          <p:nvSpPr>
            <p:cNvPr id="13334" name="Rectangle 14"/>
            <p:cNvSpPr>
              <a:spLocks noChangeArrowheads="1"/>
            </p:cNvSpPr>
            <p:nvPr/>
          </p:nvSpPr>
          <p:spPr bwMode="auto">
            <a:xfrm>
              <a:off x="2741" y="3578"/>
              <a:ext cx="31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or</a:t>
              </a:r>
              <a:endParaRPr lang="en-US"/>
            </a:p>
          </p:txBody>
        </p:sp>
      </p:grpSp>
      <p:sp>
        <p:nvSpPr>
          <p:cNvPr id="13317" name="Rectangle 15"/>
          <p:cNvSpPr>
            <a:spLocks noChangeArrowheads="1"/>
          </p:cNvSpPr>
          <p:nvPr/>
        </p:nvSpPr>
        <p:spPr bwMode="auto">
          <a:xfrm>
            <a:off x="2041525" y="449103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3318" name="Group 27"/>
          <p:cNvGrpSpPr>
            <a:grpSpLocks/>
          </p:cNvGrpSpPr>
          <p:nvPr/>
        </p:nvGrpSpPr>
        <p:grpSpPr bwMode="auto">
          <a:xfrm>
            <a:off x="1914525" y="3606800"/>
            <a:ext cx="5019675" cy="830263"/>
            <a:chOff x="767" y="2880"/>
            <a:chExt cx="3162" cy="523"/>
          </a:xfrm>
        </p:grpSpPr>
        <p:grpSp>
          <p:nvGrpSpPr>
            <p:cNvPr id="13321" name="Group 16"/>
            <p:cNvGrpSpPr>
              <a:grpSpLocks/>
            </p:cNvGrpSpPr>
            <p:nvPr/>
          </p:nvGrpSpPr>
          <p:grpSpPr bwMode="auto">
            <a:xfrm>
              <a:off x="767" y="2880"/>
              <a:ext cx="543" cy="519"/>
              <a:chOff x="3664" y="922"/>
              <a:chExt cx="543" cy="519"/>
            </a:xfrm>
          </p:grpSpPr>
          <p:sp>
            <p:nvSpPr>
              <p:cNvPr id="13330" name="Rectangle 17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22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I</a:t>
                </a:r>
                <a:endParaRPr lang="en-US"/>
              </a:p>
            </p:txBody>
          </p:sp>
          <p:sp>
            <p:nvSpPr>
              <p:cNvPr id="13331" name="Rectangle 18"/>
              <p:cNvSpPr>
                <a:spLocks noChangeArrowheads="1"/>
              </p:cNvSpPr>
              <p:nvPr/>
            </p:nvSpPr>
            <p:spPr bwMode="auto">
              <a:xfrm>
                <a:off x="3664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131</a:t>
                </a:r>
              </a:p>
              <a:p>
                <a:pPr algn="r"/>
                <a:r>
                  <a:rPr lang="en-US"/>
                  <a:t>53</a:t>
                </a:r>
              </a:p>
            </p:txBody>
          </p:sp>
        </p:grpSp>
        <p:grpSp>
          <p:nvGrpSpPr>
            <p:cNvPr id="13322" name="Group 19"/>
            <p:cNvGrpSpPr>
              <a:grpSpLocks/>
            </p:cNvGrpSpPr>
            <p:nvPr/>
          </p:nvGrpSpPr>
          <p:grpSpPr bwMode="auto">
            <a:xfrm>
              <a:off x="2127" y="2880"/>
              <a:ext cx="906" cy="519"/>
              <a:chOff x="3664" y="922"/>
              <a:chExt cx="906" cy="519"/>
            </a:xfrm>
          </p:grpSpPr>
          <p:sp>
            <p:nvSpPr>
              <p:cNvPr id="13328" name="Rectangle 20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586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Xe</a:t>
                </a:r>
                <a:endParaRPr lang="en-US"/>
              </a:p>
            </p:txBody>
          </p:sp>
          <p:sp>
            <p:nvSpPr>
              <p:cNvPr id="13329" name="Rectangle 21"/>
              <p:cNvSpPr>
                <a:spLocks noChangeArrowheads="1"/>
              </p:cNvSpPr>
              <p:nvPr/>
            </p:nvSpPr>
            <p:spPr bwMode="auto">
              <a:xfrm>
                <a:off x="3664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131</a:t>
                </a:r>
              </a:p>
              <a:p>
                <a:pPr algn="r"/>
                <a:r>
                  <a:rPr lang="en-US"/>
                  <a:t>54</a:t>
                </a:r>
              </a:p>
            </p:txBody>
          </p:sp>
        </p:grpSp>
        <p:sp>
          <p:nvSpPr>
            <p:cNvPr id="13323" name="Rectangle 22"/>
            <p:cNvSpPr>
              <a:spLocks noChangeArrowheads="1"/>
            </p:cNvSpPr>
            <p:nvPr/>
          </p:nvSpPr>
          <p:spPr bwMode="auto">
            <a:xfrm>
              <a:off x="1364" y="2996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sp>
          <p:nvSpPr>
            <p:cNvPr id="13324" name="Rectangle 23"/>
            <p:cNvSpPr>
              <a:spLocks noChangeArrowheads="1"/>
            </p:cNvSpPr>
            <p:nvPr/>
          </p:nvSpPr>
          <p:spPr bwMode="auto">
            <a:xfrm>
              <a:off x="3087" y="2957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3325" name="Group 24"/>
            <p:cNvGrpSpPr>
              <a:grpSpLocks/>
            </p:cNvGrpSpPr>
            <p:nvPr/>
          </p:nvGrpSpPr>
          <p:grpSpPr bwMode="auto">
            <a:xfrm>
              <a:off x="3384" y="2880"/>
              <a:ext cx="545" cy="523"/>
              <a:chOff x="3769" y="922"/>
              <a:chExt cx="545" cy="523"/>
            </a:xfrm>
          </p:grpSpPr>
          <p:sp>
            <p:nvSpPr>
              <p:cNvPr id="13326" name="Rectangle 25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3327" name="Rectangle 26"/>
              <p:cNvSpPr>
                <a:spLocks noChangeArrowheads="1"/>
              </p:cNvSpPr>
              <p:nvPr/>
            </p:nvSpPr>
            <p:spPr bwMode="auto">
              <a:xfrm>
                <a:off x="3769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</p:grpSp>
      <p:sp>
        <p:nvSpPr>
          <p:cNvPr id="13320" name="TextBox 1"/>
          <p:cNvSpPr txBox="1">
            <a:spLocks noChangeArrowheads="1"/>
          </p:cNvSpPr>
          <p:nvPr/>
        </p:nvSpPr>
        <p:spPr bwMode="auto">
          <a:xfrm>
            <a:off x="457200" y="4948238"/>
            <a:ext cx="84582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53 = 54 + (–1)</a:t>
            </a:r>
          </a:p>
          <a:p>
            <a:r>
              <a:rPr lang="en-US" sz="3200"/>
              <a:t>mass number: 131 = 131 + 0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Gamma Emission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8001000" cy="2286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</a:t>
            </a:r>
            <a:r>
              <a:rPr lang="en-US" b="1" dirty="0"/>
              <a:t>Gamma emission</a:t>
            </a:r>
            <a:r>
              <a:rPr lang="en-US" dirty="0"/>
              <a:t> is the loss of a </a:t>
            </a:r>
            <a:r>
              <a:rPr lang="el-GR" i="1" dirty="0">
                <a:ea typeface="Times New Roman" charset="0"/>
                <a:cs typeface="Times New Roman" charset="0"/>
              </a:rPr>
              <a:t>γ</a:t>
            </a:r>
            <a:r>
              <a:rPr lang="en-US" dirty="0"/>
              <a:t>-ray, which is high-energy radiation that almost always accompanies the loss of a nuclear particle: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4029075" y="4424363"/>
            <a:ext cx="654050" cy="903288"/>
            <a:chOff x="3882" y="871"/>
            <a:chExt cx="412" cy="569"/>
          </a:xfrm>
        </p:grpSpPr>
        <p:sp>
          <p:nvSpPr>
            <p:cNvPr id="14342" name="Rectangle 5"/>
            <p:cNvSpPr>
              <a:spLocks noChangeArrowheads="1"/>
            </p:cNvSpPr>
            <p:nvPr/>
          </p:nvSpPr>
          <p:spPr bwMode="auto">
            <a:xfrm>
              <a:off x="3984" y="871"/>
              <a:ext cx="31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l-GR" sz="4800" i="1">
                  <a:ea typeface="Times New Roman" charset="0"/>
                  <a:cs typeface="Times New Roman" charset="0"/>
                </a:rPr>
                <a:t>γ</a:t>
              </a:r>
              <a:endParaRPr lang="en-US" i="1"/>
            </a:p>
          </p:txBody>
        </p:sp>
        <p:sp>
          <p:nvSpPr>
            <p:cNvPr id="14343" name="Rectangle 6"/>
            <p:cNvSpPr>
              <a:spLocks noChangeArrowheads="1"/>
            </p:cNvSpPr>
            <p:nvPr/>
          </p:nvSpPr>
          <p:spPr bwMode="auto">
            <a:xfrm>
              <a:off x="3882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0</a:t>
              </a:r>
            </a:p>
            <a:p>
              <a:pPr algn="r"/>
              <a:r>
                <a:rPr lang="en-US"/>
                <a:t>0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Positron Emission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1988" y="1371600"/>
            <a:ext cx="7772400" cy="213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Some nuclei decay by emitting a </a:t>
            </a:r>
            <a:r>
              <a:rPr lang="en-US" b="1"/>
              <a:t>positron</a:t>
            </a:r>
            <a:r>
              <a:rPr lang="en-US"/>
              <a:t>, a particle that has the same mass as, but an opposite charge to, that of an electron:</a:t>
            </a:r>
          </a:p>
        </p:txBody>
      </p:sp>
      <p:grpSp>
        <p:nvGrpSpPr>
          <p:cNvPr id="15364" name="Group 17"/>
          <p:cNvGrpSpPr>
            <a:grpSpLocks/>
          </p:cNvGrpSpPr>
          <p:nvPr/>
        </p:nvGrpSpPr>
        <p:grpSpPr bwMode="auto">
          <a:xfrm>
            <a:off x="5027613" y="3124200"/>
            <a:ext cx="684212" cy="823913"/>
            <a:chOff x="3883" y="922"/>
            <a:chExt cx="431" cy="519"/>
          </a:xfrm>
        </p:grpSpPr>
        <p:sp>
          <p:nvSpPr>
            <p:cNvPr id="15379" name="Rectangle 18"/>
            <p:cNvSpPr>
              <a:spLocks noChangeArrowheads="1"/>
            </p:cNvSpPr>
            <p:nvPr/>
          </p:nvSpPr>
          <p:spPr bwMode="auto">
            <a:xfrm>
              <a:off x="3984" y="922"/>
              <a:ext cx="330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/>
                <a:t>e</a:t>
              </a:r>
              <a:endParaRPr lang="en-US"/>
            </a:p>
          </p:txBody>
        </p:sp>
        <p:sp>
          <p:nvSpPr>
            <p:cNvPr id="15380" name="Rectangle 19"/>
            <p:cNvSpPr>
              <a:spLocks noChangeArrowheads="1"/>
            </p:cNvSpPr>
            <p:nvPr/>
          </p:nvSpPr>
          <p:spPr bwMode="auto">
            <a:xfrm>
              <a:off x="3883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0</a:t>
              </a:r>
            </a:p>
            <a:p>
              <a:pPr algn="r"/>
              <a:r>
                <a:rPr lang="en-US"/>
                <a:t>1</a:t>
              </a:r>
            </a:p>
          </p:txBody>
        </p:sp>
      </p:grpSp>
      <p:grpSp>
        <p:nvGrpSpPr>
          <p:cNvPr id="15365" name="Group 31"/>
          <p:cNvGrpSpPr>
            <a:grpSpLocks/>
          </p:cNvGrpSpPr>
          <p:nvPr/>
        </p:nvGrpSpPr>
        <p:grpSpPr bwMode="auto">
          <a:xfrm>
            <a:off x="2497138" y="3984625"/>
            <a:ext cx="4206875" cy="823913"/>
            <a:chOff x="1454" y="2952"/>
            <a:chExt cx="2651" cy="519"/>
          </a:xfrm>
        </p:grpSpPr>
        <p:grpSp>
          <p:nvGrpSpPr>
            <p:cNvPr id="15368" name="Group 20"/>
            <p:cNvGrpSpPr>
              <a:grpSpLocks/>
            </p:cNvGrpSpPr>
            <p:nvPr/>
          </p:nvGrpSpPr>
          <p:grpSpPr bwMode="auto">
            <a:xfrm>
              <a:off x="1454" y="2952"/>
              <a:ext cx="602" cy="519"/>
              <a:chOff x="3775" y="922"/>
              <a:chExt cx="602" cy="519"/>
            </a:xfrm>
          </p:grpSpPr>
          <p:sp>
            <p:nvSpPr>
              <p:cNvPr id="15377" name="Rectangle 21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9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C</a:t>
                </a:r>
                <a:endParaRPr lang="en-US"/>
              </a:p>
            </p:txBody>
          </p:sp>
          <p:sp>
            <p:nvSpPr>
              <p:cNvPr id="15378" name="Rectangle 22"/>
              <p:cNvSpPr>
                <a:spLocks noChangeArrowheads="1"/>
              </p:cNvSpPr>
              <p:nvPr/>
            </p:nvSpPr>
            <p:spPr bwMode="auto">
              <a:xfrm>
                <a:off x="3775" y="922"/>
                <a:ext cx="330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11</a:t>
                </a:r>
              </a:p>
              <a:p>
                <a:pPr algn="r"/>
                <a:r>
                  <a:rPr lang="en-US"/>
                  <a:t>6</a:t>
                </a:r>
              </a:p>
            </p:txBody>
          </p:sp>
        </p:grpSp>
        <p:sp>
          <p:nvSpPr>
            <p:cNvPr id="15369" name="Rectangle 23"/>
            <p:cNvSpPr>
              <a:spLocks noChangeArrowheads="1"/>
            </p:cNvSpPr>
            <p:nvPr/>
          </p:nvSpPr>
          <p:spPr bwMode="auto">
            <a:xfrm>
              <a:off x="2089" y="3068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5370" name="Group 24"/>
            <p:cNvGrpSpPr>
              <a:grpSpLocks/>
            </p:cNvGrpSpPr>
            <p:nvPr/>
          </p:nvGrpSpPr>
          <p:grpSpPr bwMode="auto">
            <a:xfrm>
              <a:off x="2785" y="2952"/>
              <a:ext cx="581" cy="519"/>
              <a:chOff x="3775" y="922"/>
              <a:chExt cx="581" cy="519"/>
            </a:xfrm>
          </p:grpSpPr>
          <p:sp>
            <p:nvSpPr>
              <p:cNvPr id="15375" name="Rectangle 25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72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B</a:t>
                </a:r>
                <a:endParaRPr lang="en-US"/>
              </a:p>
            </p:txBody>
          </p:sp>
          <p:sp>
            <p:nvSpPr>
              <p:cNvPr id="15376" name="Rectangle 26"/>
              <p:cNvSpPr>
                <a:spLocks noChangeArrowheads="1"/>
              </p:cNvSpPr>
              <p:nvPr/>
            </p:nvSpPr>
            <p:spPr bwMode="auto">
              <a:xfrm>
                <a:off x="3775" y="922"/>
                <a:ext cx="330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11</a:t>
                </a:r>
              </a:p>
              <a:p>
                <a:pPr algn="r"/>
                <a:r>
                  <a:rPr lang="en-US"/>
                  <a:t>5</a:t>
                </a:r>
              </a:p>
            </p:txBody>
          </p:sp>
        </p:grpSp>
        <p:sp>
          <p:nvSpPr>
            <p:cNvPr id="15371" name="Rectangle 27"/>
            <p:cNvSpPr>
              <a:spLocks noChangeArrowheads="1"/>
            </p:cNvSpPr>
            <p:nvPr/>
          </p:nvSpPr>
          <p:spPr bwMode="auto">
            <a:xfrm>
              <a:off x="3374" y="3029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5372" name="Group 28"/>
            <p:cNvGrpSpPr>
              <a:grpSpLocks/>
            </p:cNvGrpSpPr>
            <p:nvPr/>
          </p:nvGrpSpPr>
          <p:grpSpPr bwMode="auto">
            <a:xfrm>
              <a:off x="3673" y="2952"/>
              <a:ext cx="432" cy="519"/>
              <a:chOff x="3882" y="922"/>
              <a:chExt cx="432" cy="519"/>
            </a:xfrm>
          </p:grpSpPr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30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5374" name="Rectangle 30"/>
              <p:cNvSpPr>
                <a:spLocks noChangeArrowheads="1"/>
              </p:cNvSpPr>
              <p:nvPr/>
            </p:nvSpPr>
            <p:spPr bwMode="auto">
              <a:xfrm>
                <a:off x="3882" y="922"/>
                <a:ext cx="22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/>
                  <a:t>1</a:t>
                </a:r>
              </a:p>
            </p:txBody>
          </p:sp>
        </p:grpSp>
      </p:grpSp>
      <p:sp>
        <p:nvSpPr>
          <p:cNvPr id="15367" name="TextBox 1"/>
          <p:cNvSpPr txBox="1">
            <a:spLocks noChangeArrowheads="1"/>
          </p:cNvSpPr>
          <p:nvPr/>
        </p:nvSpPr>
        <p:spPr bwMode="auto">
          <a:xfrm>
            <a:off x="914400" y="5029200"/>
            <a:ext cx="7543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6 = 5 + 1</a:t>
            </a:r>
          </a:p>
          <a:p>
            <a:r>
              <a:rPr lang="en-US" sz="3200"/>
              <a:t>mass number: 11 = 11 + 0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Electron Capture (K-Capture)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465263"/>
            <a:ext cx="7772400" cy="2743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An electron from the surrounding electron cloud is absorbed into the nucleus during </a:t>
            </a:r>
            <a:r>
              <a:rPr lang="en-US" b="1"/>
              <a:t>electron capture</a:t>
            </a:r>
            <a:r>
              <a:rPr lang="en-US"/>
              <a:t>.</a:t>
            </a:r>
          </a:p>
        </p:txBody>
      </p:sp>
      <p:sp>
        <p:nvSpPr>
          <p:cNvPr id="16388" name="Rectangle 10"/>
          <p:cNvSpPr>
            <a:spLocks noChangeArrowheads="1"/>
          </p:cNvSpPr>
          <p:nvPr/>
        </p:nvSpPr>
        <p:spPr bwMode="auto">
          <a:xfrm>
            <a:off x="4048125" y="37512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389" name="Group 22"/>
          <p:cNvGrpSpPr>
            <a:grpSpLocks/>
          </p:cNvGrpSpPr>
          <p:nvPr/>
        </p:nvGrpSpPr>
        <p:grpSpPr bwMode="auto">
          <a:xfrm>
            <a:off x="1677988" y="3336925"/>
            <a:ext cx="4808537" cy="830263"/>
            <a:chOff x="1261" y="2760"/>
            <a:chExt cx="2670" cy="523"/>
          </a:xfrm>
        </p:grpSpPr>
        <p:grpSp>
          <p:nvGrpSpPr>
            <p:cNvPr id="16392" name="Group 11"/>
            <p:cNvGrpSpPr>
              <a:grpSpLocks/>
            </p:cNvGrpSpPr>
            <p:nvPr/>
          </p:nvGrpSpPr>
          <p:grpSpPr bwMode="auto">
            <a:xfrm>
              <a:off x="1261" y="2760"/>
              <a:ext cx="820" cy="523"/>
              <a:chOff x="3726" y="922"/>
              <a:chExt cx="820" cy="523"/>
            </a:xfrm>
          </p:grpSpPr>
          <p:sp>
            <p:nvSpPr>
              <p:cNvPr id="16401" name="Rectangle 12"/>
              <p:cNvSpPr>
                <a:spLocks noChangeArrowheads="1"/>
              </p:cNvSpPr>
              <p:nvPr/>
            </p:nvSpPr>
            <p:spPr bwMode="auto">
              <a:xfrm>
                <a:off x="3934" y="922"/>
                <a:ext cx="61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/>
                  <a:t>Rb</a:t>
                </a:r>
                <a:endParaRPr lang="en-US" i="1"/>
              </a:p>
            </p:txBody>
          </p:sp>
          <p:sp>
            <p:nvSpPr>
              <p:cNvPr id="16402" name="Rectangle 13"/>
              <p:cNvSpPr>
                <a:spLocks noChangeArrowheads="1"/>
              </p:cNvSpPr>
              <p:nvPr/>
            </p:nvSpPr>
            <p:spPr bwMode="auto">
              <a:xfrm>
                <a:off x="3726" y="922"/>
                <a:ext cx="332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81</a:t>
                </a:r>
              </a:p>
              <a:p>
                <a:pPr algn="r"/>
                <a:r>
                  <a:rPr lang="en-US"/>
                  <a:t>37</a:t>
                </a:r>
              </a:p>
            </p:txBody>
          </p:sp>
        </p:grpSp>
        <p:sp>
          <p:nvSpPr>
            <p:cNvPr id="16393" name="Rectangle 14"/>
            <p:cNvSpPr>
              <a:spLocks noChangeArrowheads="1"/>
            </p:cNvSpPr>
            <p:nvPr/>
          </p:nvSpPr>
          <p:spPr bwMode="auto">
            <a:xfrm>
              <a:off x="1956" y="2837"/>
              <a:ext cx="26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+</a:t>
              </a:r>
            </a:p>
          </p:txBody>
        </p:sp>
        <p:grpSp>
          <p:nvGrpSpPr>
            <p:cNvPr id="16394" name="Group 15"/>
            <p:cNvGrpSpPr>
              <a:grpSpLocks/>
            </p:cNvGrpSpPr>
            <p:nvPr/>
          </p:nvGrpSpPr>
          <p:grpSpPr bwMode="auto">
            <a:xfrm>
              <a:off x="2154" y="2760"/>
              <a:ext cx="462" cy="523"/>
              <a:chOff x="3815" y="922"/>
              <a:chExt cx="462" cy="523"/>
            </a:xfrm>
          </p:grpSpPr>
          <p:sp>
            <p:nvSpPr>
              <p:cNvPr id="16399" name="Rectangle 16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e</a:t>
                </a:r>
                <a:endParaRPr lang="en-US"/>
              </a:p>
            </p:txBody>
          </p:sp>
          <p:sp>
            <p:nvSpPr>
              <p:cNvPr id="16400" name="Rectangle 17"/>
              <p:cNvSpPr>
                <a:spLocks noChangeArrowheads="1"/>
              </p:cNvSpPr>
              <p:nvPr/>
            </p:nvSpPr>
            <p:spPr bwMode="auto">
              <a:xfrm>
                <a:off x="3815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0</a:t>
                </a:r>
              </a:p>
              <a:p>
                <a:pPr algn="r"/>
                <a:r>
                  <a:rPr lang="en-US">
                    <a:ea typeface="Arial" charset="0"/>
                    <a:cs typeface="Arial" charset="0"/>
                    <a:sym typeface="Symbol" charset="2"/>
                  </a:rPr>
                  <a:t>–</a:t>
                </a:r>
                <a:r>
                  <a:rPr lang="en-US"/>
                  <a:t>1</a:t>
                </a:r>
              </a:p>
            </p:txBody>
          </p:sp>
        </p:grpSp>
        <p:sp>
          <p:nvSpPr>
            <p:cNvPr id="16395" name="Rectangle 18"/>
            <p:cNvSpPr>
              <a:spLocks noChangeArrowheads="1"/>
            </p:cNvSpPr>
            <p:nvPr/>
          </p:nvSpPr>
          <p:spPr bwMode="auto">
            <a:xfrm>
              <a:off x="2662" y="2876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6396" name="Group 19"/>
            <p:cNvGrpSpPr>
              <a:grpSpLocks/>
            </p:cNvGrpSpPr>
            <p:nvPr/>
          </p:nvGrpSpPr>
          <p:grpSpPr bwMode="auto">
            <a:xfrm>
              <a:off x="3292" y="2760"/>
              <a:ext cx="639" cy="523"/>
              <a:chOff x="3789" y="922"/>
              <a:chExt cx="639" cy="523"/>
            </a:xfrm>
          </p:grpSpPr>
          <p:sp>
            <p:nvSpPr>
              <p:cNvPr id="16397" name="Rectangle 20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444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 i="1"/>
                  <a:t>Kr</a:t>
                </a:r>
                <a:endParaRPr lang="en-US" i="1"/>
              </a:p>
            </p:txBody>
          </p:sp>
          <p:sp>
            <p:nvSpPr>
              <p:cNvPr id="16398" name="Rectangle 21"/>
              <p:cNvSpPr>
                <a:spLocks noChangeArrowheads="1"/>
              </p:cNvSpPr>
              <p:nvPr/>
            </p:nvSpPr>
            <p:spPr bwMode="auto">
              <a:xfrm>
                <a:off x="3789" y="922"/>
                <a:ext cx="293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81</a:t>
                </a:r>
              </a:p>
              <a:p>
                <a:pPr algn="r"/>
                <a:r>
                  <a:rPr lang="en-US"/>
                  <a:t>36</a:t>
                </a:r>
              </a:p>
            </p:txBody>
          </p:sp>
        </p:grpSp>
      </p:grpSp>
      <p:sp>
        <p:nvSpPr>
          <p:cNvPr id="16391" name="TextBox 1"/>
          <p:cNvSpPr txBox="1">
            <a:spLocks noChangeArrowheads="1"/>
          </p:cNvSpPr>
          <p:nvPr/>
        </p:nvSpPr>
        <p:spPr bwMode="auto">
          <a:xfrm>
            <a:off x="457200" y="4724400"/>
            <a:ext cx="8458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Balancing: atomic number: 37 + (–1) = 36</a:t>
            </a:r>
          </a:p>
          <a:p>
            <a:r>
              <a:rPr lang="en-US" sz="3200"/>
              <a:t>mass number: 81 + 0 = 81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Sources of Some Nuclear Particles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343400" cy="4876800"/>
          </a:xfrm>
        </p:spPr>
        <p:txBody>
          <a:bodyPr/>
          <a:lstStyle/>
          <a:p>
            <a:r>
              <a:rPr lang="en-US"/>
              <a:t>Beta particles:</a:t>
            </a:r>
          </a:p>
          <a:p>
            <a:pPr>
              <a:buFontTx/>
              <a:buNone/>
            </a:pPr>
            <a:r>
              <a:rPr lang="en-US"/>
              <a:t> </a:t>
            </a:r>
          </a:p>
          <a:p>
            <a:pPr>
              <a:buFontTx/>
              <a:buNone/>
            </a:pPr>
            <a:endParaRPr lang="en-US"/>
          </a:p>
          <a:p>
            <a:r>
              <a:rPr lang="en-US"/>
              <a:t>Positrons:</a:t>
            </a:r>
          </a:p>
          <a:p>
            <a:pPr>
              <a:buFontTx/>
              <a:buNone/>
            </a:pPr>
            <a:r>
              <a:rPr lang="en-US" smtClean="0"/>
              <a:t> </a:t>
            </a:r>
            <a:endParaRPr lang="en-US"/>
          </a:p>
          <a:p>
            <a:pPr>
              <a:buFontTx/>
              <a:buNone/>
            </a:pPr>
            <a:endParaRPr lang="en-US"/>
          </a:p>
          <a:p>
            <a:r>
              <a:rPr lang="en-US"/>
              <a:t>What happens with electron capture?</a:t>
            </a:r>
          </a:p>
          <a:p>
            <a:pPr>
              <a:buFontTx/>
              <a:buNone/>
            </a:pPr>
            <a:r>
              <a:rPr lang="en-US" smtClean="0"/>
              <a:t>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5056953" y="1579746"/>
            <a:ext cx="3605784" cy="3204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44432"/>
            <a:ext cx="2381250" cy="27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541161"/>
            <a:ext cx="436245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5504715"/>
            <a:ext cx="1993900" cy="292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Stability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68425"/>
            <a:ext cx="8229600" cy="3965575"/>
          </a:xfrm>
        </p:spPr>
        <p:txBody>
          <a:bodyPr/>
          <a:lstStyle/>
          <a:p>
            <a:pPr eaLnBrk="1" hangingPunct="1"/>
            <a:r>
              <a:rPr lang="en-US" sz="2800"/>
              <a:t>Any atom with more than one proton (anything but H) will have repulsions between the protons in the nucleus.</a:t>
            </a:r>
          </a:p>
          <a:p>
            <a:pPr eaLnBrk="1" hangingPunct="1"/>
            <a:r>
              <a:rPr lang="en-US" sz="2800" b="1"/>
              <a:t>Strong nuclear force</a:t>
            </a:r>
            <a:r>
              <a:rPr lang="en-US" sz="2800"/>
              <a:t> helps keep the nucleus together.</a:t>
            </a:r>
          </a:p>
          <a:p>
            <a:pPr eaLnBrk="1" hangingPunct="1"/>
            <a:r>
              <a:rPr lang="en-US" sz="2800"/>
              <a:t>Neutrons play a key role stabilizing the nucleus, so the ratio of neutrons to protons is an important factor.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Neutron–Proton Ratios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95400"/>
            <a:ext cx="5006975" cy="3429000"/>
          </a:xfrm>
        </p:spPr>
        <p:txBody>
          <a:bodyPr/>
          <a:lstStyle/>
          <a:p>
            <a:pPr eaLnBrk="1" hangingPunct="1"/>
            <a:r>
              <a:rPr lang="en-US" sz="2800"/>
              <a:t>For smaller nuclei (</a:t>
            </a:r>
            <a:r>
              <a:rPr lang="en-US" sz="2800" i="1"/>
              <a:t>Z </a:t>
            </a:r>
            <a:r>
              <a:rPr lang="en-US" sz="2800" i="1">
                <a:latin typeface="Times New Roman" charset="0"/>
                <a:ea typeface="Times New Roman" charset="0"/>
                <a:cs typeface="Times New Roman" charset="0"/>
              </a:rPr>
              <a:t>≤</a:t>
            </a:r>
            <a:r>
              <a:rPr lang="en-US" sz="2800">
                <a:sym typeface="Symbol" charset="2"/>
              </a:rPr>
              <a:t> 20), stable nuclei have a neutron-to-proton ratio </a:t>
            </a:r>
            <a:r>
              <a:rPr lang="en-US" sz="2800" smtClean="0">
                <a:sym typeface="Symbol" charset="2"/>
              </a:rPr>
              <a:t/>
            </a:r>
            <a:br>
              <a:rPr lang="en-US" sz="2800" smtClean="0">
                <a:sym typeface="Symbol" charset="2"/>
              </a:rPr>
            </a:br>
            <a:r>
              <a:rPr lang="en-US" sz="2800" smtClean="0">
                <a:sym typeface="Symbol" charset="2"/>
              </a:rPr>
              <a:t>close </a:t>
            </a:r>
            <a:r>
              <a:rPr lang="en-US" sz="2800">
                <a:sym typeface="Symbol" charset="2"/>
              </a:rPr>
              <a:t>to 1:1.</a:t>
            </a:r>
          </a:p>
          <a:p>
            <a:pPr eaLnBrk="1" hangingPunct="1"/>
            <a:r>
              <a:rPr lang="en-US" sz="2800"/>
              <a:t>As nuclei get larger, it takes a larger number of neutrons to stabilize the nucleus.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/>
              <a:t>The shaded region in the figure is called the </a:t>
            </a:r>
            <a:r>
              <a:rPr lang="en-US" b="1"/>
              <a:t>belt of stability</a:t>
            </a:r>
            <a:r>
              <a:rPr lang="en-US"/>
              <a:t>; it shows what nuclides would be stable.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5248777" y="1395661"/>
            <a:ext cx="3674002" cy="35035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Unstable Nuclei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" y="1284288"/>
            <a:ext cx="5105400" cy="5040312"/>
          </a:xfrm>
        </p:spPr>
        <p:txBody>
          <a:bodyPr/>
          <a:lstStyle/>
          <a:p>
            <a:pPr eaLnBrk="1" hangingPunct="1"/>
            <a:r>
              <a:rPr lang="en-US" sz="2800"/>
              <a:t>Compare a nucleus to the “belt of stability.”</a:t>
            </a:r>
          </a:p>
          <a:p>
            <a:pPr eaLnBrk="1" hangingPunct="1"/>
            <a:r>
              <a:rPr lang="en-US" sz="2800"/>
              <a:t>Nuclei above this belt have too many neutrons, so they tend to decay by emitting beta particles.</a:t>
            </a:r>
          </a:p>
          <a:p>
            <a:pPr eaLnBrk="1" hangingPunct="1"/>
            <a:r>
              <a:rPr lang="en-US" sz="2800"/>
              <a:t>Nuclei below the belt have too many protons, so they tend to become more stable by positron emission or electron capture.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5248777" y="1395661"/>
            <a:ext cx="3674002" cy="35035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Alpha Emission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There are no stable nuclei with an atomic number greater than 83.</a:t>
            </a:r>
          </a:p>
          <a:p>
            <a:pPr eaLnBrk="1" hangingPunct="1"/>
            <a:r>
              <a:rPr lang="en-US"/>
              <a:t>Nuclei with such large atomic numbers tend to decay by alpha emission.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Radioactive Decay Chain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752600"/>
            <a:ext cx="4572000" cy="3810000"/>
          </a:xfrm>
        </p:spPr>
        <p:txBody>
          <a:bodyPr/>
          <a:lstStyle/>
          <a:p>
            <a:pPr eaLnBrk="1" hangingPunct="1"/>
            <a:r>
              <a:rPr lang="en-US" sz="2800"/>
              <a:t>Some radioactive nuclei cannot stabilize by undergoing only one nuclear transformation.</a:t>
            </a:r>
          </a:p>
          <a:p>
            <a:pPr eaLnBrk="1" hangingPunct="1"/>
            <a:r>
              <a:rPr lang="en-US" sz="2800"/>
              <a:t>They undergo a series of decays until they form a stable nuclide (often a nuclide of lead).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130961" y="1321067"/>
            <a:ext cx="3704228" cy="42158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3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Energy: Chemical vs. Nuclear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914400"/>
            <a:ext cx="7772400" cy="3352800"/>
          </a:xfrm>
        </p:spPr>
        <p:txBody>
          <a:bodyPr/>
          <a:lstStyle/>
          <a:p>
            <a:pPr eaLnBrk="1" hangingPunct="1"/>
            <a:r>
              <a:rPr lang="en-US" sz="2800" dirty="0"/>
              <a:t>Chemical energy is associated with making and breaking chemical bonds.</a:t>
            </a:r>
          </a:p>
          <a:p>
            <a:pPr eaLnBrk="1" hangingPunct="1"/>
            <a:r>
              <a:rPr lang="en-US" sz="2800" dirty="0"/>
              <a:t>Nuclear energy is enormous in comparison.</a:t>
            </a:r>
          </a:p>
          <a:p>
            <a:pPr eaLnBrk="1" hangingPunct="1"/>
            <a:r>
              <a:rPr lang="en-US" sz="2800" dirty="0"/>
              <a:t>Nuclear energy is due to changes in the nucleus of atoms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changing </a:t>
            </a:r>
            <a:r>
              <a:rPr lang="en-US" sz="2800" dirty="0"/>
              <a:t>them into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different </a:t>
            </a:r>
            <a:r>
              <a:rPr lang="en-US" sz="2800" dirty="0"/>
              <a:t>atoms.</a:t>
            </a:r>
          </a:p>
          <a:p>
            <a:pPr eaLnBrk="1" hangingPunct="1"/>
            <a:r>
              <a:rPr lang="en-US" sz="2800" dirty="0"/>
              <a:t>13% of worldwide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energy </a:t>
            </a:r>
            <a:r>
              <a:rPr lang="en-US" sz="2800" dirty="0"/>
              <a:t>use comes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from </a:t>
            </a:r>
            <a:r>
              <a:rPr lang="en-US" sz="2800" dirty="0"/>
              <a:t>nuclear energy.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4677878" y="3060833"/>
            <a:ext cx="4193710" cy="36094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" y="0"/>
            <a:ext cx="8915400" cy="982663"/>
          </a:xfrm>
        </p:spPr>
        <p:txBody>
          <a:bodyPr/>
          <a:lstStyle/>
          <a:p>
            <a:pPr eaLnBrk="1" hangingPunct="1"/>
            <a:r>
              <a:rPr lang="en-US"/>
              <a:t>Stable Nuclei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124200"/>
            <a:ext cx="5772150" cy="3557588"/>
          </a:xfrm>
        </p:spPr>
        <p:txBody>
          <a:bodyPr/>
          <a:lstStyle/>
          <a:p>
            <a:pPr eaLnBrk="1" hangingPunct="1"/>
            <a:r>
              <a:rPr lang="en-US" sz="2800" b="1"/>
              <a:t>Magic numbers</a:t>
            </a:r>
            <a:r>
              <a:rPr lang="en-US" sz="2800"/>
              <a:t> of 2, 8, 20, 28, 50, or 82 protons or 2, 8, 20, 28, 50, 82, or 126 neutrons result in more stable nuclides.</a:t>
            </a:r>
          </a:p>
          <a:p>
            <a:pPr eaLnBrk="1" hangingPunct="1">
              <a:spcBef>
                <a:spcPts val="0"/>
              </a:spcBef>
            </a:pPr>
            <a:r>
              <a:rPr lang="en-US" sz="2800"/>
              <a:t>Nuclei with an even number of protons and neutrons tend to be more stable than those with odd numbers.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3"/>
          <a:stretch/>
        </p:blipFill>
        <p:spPr>
          <a:xfrm>
            <a:off x="1836821" y="988535"/>
            <a:ext cx="5470358" cy="2081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755907" y="3224463"/>
            <a:ext cx="3127247" cy="248656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0"/>
          <a:stretch/>
        </p:blipFill>
        <p:spPr>
          <a:xfrm>
            <a:off x="2675823" y="3143118"/>
            <a:ext cx="5325979" cy="3530764"/>
          </a:xfrm>
          <a:prstGeom prst="rect">
            <a:avLst/>
          </a:prstGeom>
        </p:spPr>
      </p:pic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Transmutations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1066800"/>
            <a:ext cx="8686800" cy="2438400"/>
          </a:xfrm>
        </p:spPr>
        <p:txBody>
          <a:bodyPr/>
          <a:lstStyle/>
          <a:p>
            <a:pPr marL="571500" lvl="1" indent="-457200" eaLnBrk="1" hangingPunct="1">
              <a:buFont typeface="Arial" charset="0"/>
              <a:buChar char="•"/>
            </a:pPr>
            <a:r>
              <a:rPr lang="en-US" b="1"/>
              <a:t>Nuclear transmutations </a:t>
            </a:r>
            <a:r>
              <a:rPr lang="en-US"/>
              <a:t>can be induced by accelerating a particle to collide it with the nuclide.</a:t>
            </a:r>
          </a:p>
          <a:p>
            <a:pPr marL="571500" lvl="1" indent="-457200" eaLnBrk="1" hangingPunct="1">
              <a:buFont typeface="Arial" charset="0"/>
              <a:buChar char="•"/>
            </a:pPr>
            <a:r>
              <a:rPr lang="en-US" b="1"/>
              <a:t>Particle accelerators </a:t>
            </a:r>
            <a:r>
              <a:rPr lang="en-US"/>
              <a:t>(“atom smashers”) are enormous, having circular tracks with radii that are miles long.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Nuclear Transmutations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4648200"/>
          </a:xfrm>
        </p:spPr>
        <p:txBody>
          <a:bodyPr/>
          <a:lstStyle/>
          <a:p>
            <a:r>
              <a:rPr lang="en-US" sz="2800"/>
              <a:t>Use of neutrons:</a:t>
            </a:r>
          </a:p>
          <a:p>
            <a:pPr>
              <a:buFont typeface="Wingdings" charset="2"/>
              <a:buChar char="Ø"/>
            </a:pPr>
            <a:r>
              <a:rPr lang="en-US" sz="2800"/>
              <a:t>Most synthetic isotopes used in medicine are prepared by bombarding neutrons at a particle, which won’t repel the neutral particle.</a:t>
            </a:r>
          </a:p>
          <a:p>
            <a:r>
              <a:rPr lang="en-US" sz="2800"/>
              <a:t>Transuranium elements:</a:t>
            </a:r>
          </a:p>
          <a:p>
            <a:pPr>
              <a:buFont typeface="Wingdings" charset="2"/>
              <a:buChar char="Ø"/>
            </a:pPr>
            <a:r>
              <a:rPr lang="en-US" sz="2800"/>
              <a:t>Elements immediately after uranium were discovered by bombarding isotopes with neutrons.</a:t>
            </a:r>
          </a:p>
          <a:p>
            <a:pPr>
              <a:buFont typeface="Wingdings" charset="2"/>
              <a:buChar char="Ø"/>
            </a:pPr>
            <a:r>
              <a:rPr lang="en-US" sz="2800"/>
              <a:t>Larger elements (atomic number higher than 110) were made by colliding large atoms with nuclei of light elements with high energy.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9144000" cy="1447800"/>
          </a:xfrm>
        </p:spPr>
        <p:txBody>
          <a:bodyPr/>
          <a:lstStyle/>
          <a:p>
            <a:pPr eaLnBrk="1" hangingPunct="1"/>
            <a:r>
              <a:rPr lang="en-US"/>
              <a:t>Writing Nuclear Equations for Nuclear Transmutations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2900" y="1533525"/>
            <a:ext cx="84582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sz="2800"/>
              <a:t>Nuclear equations that represent nuclear transmutations are written two ways: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/>
              <a:t>  </a:t>
            </a:r>
            <a:endParaRPr lang="en-US" smtClean="0"/>
          </a:p>
          <a:p>
            <a:pPr eaLnBrk="1" hangingPunct="1">
              <a:buFontTx/>
              <a:buNone/>
            </a:pPr>
            <a:r>
              <a:rPr lang="en-US" smtClean="0"/>
              <a:t>or</a:t>
            </a:r>
            <a:endParaRPr lang="en-US"/>
          </a:p>
          <a:p>
            <a:pPr eaLnBrk="1" hangingPunct="1">
              <a:buFont typeface="Arial" charset="0"/>
              <a:buAutoNum type="arabicParenR" startAt="2"/>
            </a:pPr>
            <a:r>
              <a:rPr lang="en-US" smtClean="0"/>
              <a:t>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5" y="2706424"/>
            <a:ext cx="6458552" cy="300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08" y="3904305"/>
            <a:ext cx="4983681" cy="238954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Kinetics of Radioactive Decay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305800" cy="1676400"/>
          </a:xfrm>
        </p:spPr>
        <p:txBody>
          <a:bodyPr/>
          <a:lstStyle/>
          <a:p>
            <a:pPr eaLnBrk="1" hangingPunct="1"/>
            <a:r>
              <a:rPr lang="en-US" dirty="0"/>
              <a:t>Radioactive decay is a first-order process.</a:t>
            </a:r>
          </a:p>
          <a:p>
            <a:pPr eaLnBrk="1" hangingPunct="1"/>
            <a:r>
              <a:rPr lang="en-US" dirty="0"/>
              <a:t>The kinetics of such a process obey this equation:</a:t>
            </a:r>
          </a:p>
        </p:txBody>
      </p:sp>
      <p:grpSp>
        <p:nvGrpSpPr>
          <p:cNvPr id="27652" name="Group 12"/>
          <p:cNvGrpSpPr>
            <a:grpSpLocks/>
          </p:cNvGrpSpPr>
          <p:nvPr/>
        </p:nvGrpSpPr>
        <p:grpSpPr bwMode="auto">
          <a:xfrm>
            <a:off x="939801" y="3048000"/>
            <a:ext cx="2381250" cy="1066800"/>
            <a:chOff x="270" y="3078"/>
            <a:chExt cx="1500" cy="672"/>
          </a:xfrm>
        </p:grpSpPr>
        <p:sp>
          <p:nvSpPr>
            <p:cNvPr id="27655" name="Rectangle 4"/>
            <p:cNvSpPr>
              <a:spLocks noChangeArrowheads="1"/>
            </p:cNvSpPr>
            <p:nvPr/>
          </p:nvSpPr>
          <p:spPr bwMode="auto">
            <a:xfrm>
              <a:off x="990" y="3232"/>
              <a:ext cx="78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i="1"/>
                <a:t>= </a:t>
              </a:r>
              <a:r>
                <a:rPr lang="en-US" sz="3200" i="1">
                  <a:ea typeface="Arial" charset="0"/>
                  <a:cs typeface="Arial" charset="0"/>
                </a:rPr>
                <a:t>−</a:t>
              </a:r>
              <a:r>
                <a:rPr lang="en-US" sz="3200" i="1"/>
                <a:t>kt</a:t>
              </a:r>
              <a:r>
                <a:rPr lang="en-US" sz="3200"/>
                <a:t> </a:t>
              </a:r>
              <a:endParaRPr lang="en-US" sz="3200" i="1"/>
            </a:p>
          </p:txBody>
        </p:sp>
        <p:sp>
          <p:nvSpPr>
            <p:cNvPr id="27656" name="Rectangle 5"/>
            <p:cNvSpPr>
              <a:spLocks noChangeArrowheads="1"/>
            </p:cNvSpPr>
            <p:nvPr/>
          </p:nvSpPr>
          <p:spPr bwMode="auto">
            <a:xfrm>
              <a:off x="559" y="3078"/>
              <a:ext cx="394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i="1"/>
                <a:t>N</a:t>
              </a:r>
              <a:r>
                <a:rPr lang="en-US" sz="3200" i="1" baseline="-25000"/>
                <a:t>t</a:t>
              </a:r>
              <a:endParaRPr lang="en-US" sz="3200"/>
            </a:p>
            <a:p>
              <a:pPr algn="ctr"/>
              <a:r>
                <a:rPr lang="en-US" sz="3200" i="1"/>
                <a:t>N</a:t>
              </a:r>
              <a:r>
                <a:rPr lang="en-US" sz="3200" baseline="-25000"/>
                <a:t>0</a:t>
              </a:r>
              <a:endParaRPr lang="en-US" sz="3200"/>
            </a:p>
          </p:txBody>
        </p:sp>
        <p:sp>
          <p:nvSpPr>
            <p:cNvPr id="27657" name="Line 6"/>
            <p:cNvSpPr>
              <a:spLocks noChangeShapeType="1"/>
            </p:cNvSpPr>
            <p:nvPr/>
          </p:nvSpPr>
          <p:spPr bwMode="auto">
            <a:xfrm>
              <a:off x="558" y="3437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270" y="3241"/>
              <a:ext cx="31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dirty="0" err="1"/>
                <a:t>ln</a:t>
              </a:r>
              <a:endParaRPr lang="en-US" sz="3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4146823" y="2563451"/>
            <a:ext cx="3579231" cy="376997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Half-Life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8650" y="838200"/>
            <a:ext cx="7772400" cy="990600"/>
          </a:xfrm>
        </p:spPr>
        <p:txBody>
          <a:bodyPr/>
          <a:lstStyle/>
          <a:p>
            <a:pPr eaLnBrk="1" hangingPunct="1"/>
            <a:r>
              <a:rPr lang="en-US"/>
              <a:t>The half-life of such a process is</a:t>
            </a:r>
          </a:p>
        </p:txBody>
      </p:sp>
      <p:grpSp>
        <p:nvGrpSpPr>
          <p:cNvPr id="28676" name="Group 13"/>
          <p:cNvGrpSpPr>
            <a:grpSpLocks/>
          </p:cNvGrpSpPr>
          <p:nvPr/>
        </p:nvGrpSpPr>
        <p:grpSpPr bwMode="auto">
          <a:xfrm>
            <a:off x="3324225" y="1433513"/>
            <a:ext cx="2286000" cy="1066800"/>
            <a:chOff x="2160" y="1824"/>
            <a:chExt cx="1440" cy="672"/>
          </a:xfrm>
        </p:grpSpPr>
        <p:sp>
          <p:nvSpPr>
            <p:cNvPr id="28680" name="Rectangle 5"/>
            <p:cNvSpPr>
              <a:spLocks noChangeArrowheads="1"/>
            </p:cNvSpPr>
            <p:nvPr/>
          </p:nvSpPr>
          <p:spPr bwMode="auto">
            <a:xfrm>
              <a:off x="2888" y="1978"/>
              <a:ext cx="71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 i="1"/>
                <a:t>= t</a:t>
              </a:r>
              <a:r>
                <a:rPr lang="en-US" sz="3200" baseline="-25000"/>
                <a:t>1/2</a:t>
              </a:r>
              <a:r>
                <a:rPr lang="en-US" sz="3200"/>
                <a:t> </a:t>
              </a:r>
              <a:endParaRPr lang="en-US" sz="3200" i="1"/>
            </a:p>
          </p:txBody>
        </p:sp>
        <p:sp>
          <p:nvSpPr>
            <p:cNvPr id="28681" name="Rectangle 7"/>
            <p:cNvSpPr>
              <a:spLocks noChangeArrowheads="1"/>
            </p:cNvSpPr>
            <p:nvPr/>
          </p:nvSpPr>
          <p:spPr bwMode="auto">
            <a:xfrm>
              <a:off x="2160" y="1824"/>
              <a:ext cx="757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0.693</a:t>
              </a:r>
            </a:p>
            <a:p>
              <a:pPr algn="ctr"/>
              <a:r>
                <a:rPr lang="en-US" sz="3200" i="1"/>
                <a:t>k</a:t>
              </a:r>
              <a:endParaRPr lang="en-US" sz="3200"/>
            </a:p>
          </p:txBody>
        </p:sp>
        <p:sp>
          <p:nvSpPr>
            <p:cNvPr id="28682" name="Line 8"/>
            <p:cNvSpPr>
              <a:spLocks noChangeShapeType="1"/>
            </p:cNvSpPr>
            <p:nvPr/>
          </p:nvSpPr>
          <p:spPr bwMode="auto">
            <a:xfrm>
              <a:off x="2188" y="2183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677" name="Rectangle 12"/>
          <p:cNvSpPr>
            <a:spLocks noChangeArrowheads="1"/>
          </p:cNvSpPr>
          <p:nvPr/>
        </p:nvSpPr>
        <p:spPr bwMode="auto">
          <a:xfrm>
            <a:off x="555625" y="2559050"/>
            <a:ext cx="7848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4488" indent="-344488">
              <a:buFontTx/>
              <a:buChar char="•"/>
            </a:pPr>
            <a:r>
              <a:rPr lang="en-US" sz="3200"/>
              <a:t>Half-life is the time required for half of a radionuclide sample to decay.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"/>
          <a:stretch/>
        </p:blipFill>
        <p:spPr>
          <a:xfrm>
            <a:off x="2103437" y="3794105"/>
            <a:ext cx="4937125" cy="258744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Radiometric Dating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sz="half" idx="1"/>
          </p:nvPr>
        </p:nvSpPr>
        <p:spPr>
          <a:xfrm>
            <a:off x="0" y="990600"/>
            <a:ext cx="5029200" cy="4857750"/>
          </a:xfrm>
        </p:spPr>
        <p:txBody>
          <a:bodyPr/>
          <a:lstStyle/>
          <a:p>
            <a:r>
              <a:rPr lang="en-US"/>
              <a:t>Applying first-order kinetics and half-life information, we can date objects using a “nuclear clock.”</a:t>
            </a:r>
          </a:p>
          <a:p>
            <a:r>
              <a:rPr lang="en-US"/>
              <a:t>Carbon dating works: the half-life of C-14 is 5700 yr.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It </a:t>
            </a:r>
            <a:r>
              <a:rPr lang="en-US"/>
              <a:t>is limited to objects up to about 50,000 yr old; after this time there is too little radioactivity left to measure.</a:t>
            </a:r>
          </a:p>
          <a:p>
            <a:r>
              <a:rPr lang="en-US"/>
              <a:t>Other isotopes can be used (U-238:Pb-206 in rock).</a:t>
            </a:r>
          </a:p>
        </p:txBody>
      </p:sp>
      <p:grpSp>
        <p:nvGrpSpPr>
          <p:cNvPr id="29701" name="Group 13"/>
          <p:cNvGrpSpPr>
            <a:grpSpLocks/>
          </p:cNvGrpSpPr>
          <p:nvPr/>
        </p:nvGrpSpPr>
        <p:grpSpPr bwMode="auto">
          <a:xfrm>
            <a:off x="5562600" y="1314450"/>
            <a:ext cx="831850" cy="1322388"/>
            <a:chOff x="2480" y="1824"/>
            <a:chExt cx="524" cy="833"/>
          </a:xfrm>
        </p:grpSpPr>
        <p:sp>
          <p:nvSpPr>
            <p:cNvPr id="29703" name="Rectangle 5"/>
            <p:cNvSpPr>
              <a:spLocks noChangeArrowheads="1"/>
            </p:cNvSpPr>
            <p:nvPr/>
          </p:nvSpPr>
          <p:spPr bwMode="auto">
            <a:xfrm>
              <a:off x="2888" y="1978"/>
              <a:ext cx="116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 i="1"/>
            </a:p>
            <a:p>
              <a:endParaRPr lang="en-US" sz="3200" i="1"/>
            </a:p>
          </p:txBody>
        </p:sp>
        <p:sp>
          <p:nvSpPr>
            <p:cNvPr id="29704" name="Rectangle 7"/>
            <p:cNvSpPr>
              <a:spLocks noChangeArrowheads="1"/>
            </p:cNvSpPr>
            <p:nvPr/>
          </p:nvSpPr>
          <p:spPr bwMode="auto">
            <a:xfrm>
              <a:off x="2480" y="1824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320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014762" y="1773455"/>
            <a:ext cx="3868553" cy="33296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Radioactivity: Units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b="1"/>
              <a:t>Activity</a:t>
            </a:r>
            <a:r>
              <a:rPr lang="en-US"/>
              <a:t> is the rate at which a sample decays.</a:t>
            </a:r>
          </a:p>
          <a:p>
            <a:r>
              <a:rPr lang="en-US"/>
              <a:t>The units used to measure activity are as follows:</a:t>
            </a:r>
          </a:p>
          <a:p>
            <a:pPr>
              <a:buFont typeface="Wingdings" charset="2"/>
              <a:buChar char="Ø"/>
            </a:pPr>
            <a:r>
              <a:rPr lang="en-US" b="1"/>
              <a:t>Becquerel (Bq)</a:t>
            </a:r>
            <a:r>
              <a:rPr lang="en-US"/>
              <a:t>: one disintegration per second</a:t>
            </a:r>
          </a:p>
          <a:p>
            <a:pPr>
              <a:buFont typeface="Wingdings" charset="2"/>
              <a:buChar char="Ø"/>
            </a:pPr>
            <a:r>
              <a:rPr lang="en-US" b="1"/>
              <a:t>Curie (Ci)</a:t>
            </a:r>
            <a:r>
              <a:rPr lang="en-US"/>
              <a:t>: 3.7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×</a:t>
            </a:r>
            <a:r>
              <a:rPr lang="en-US"/>
              <a:t> 10</a:t>
            </a:r>
            <a:r>
              <a:rPr lang="en-US" baseline="30000"/>
              <a:t>10</a:t>
            </a:r>
            <a:r>
              <a:rPr lang="en-US"/>
              <a:t> disintegrations per second, which is the rate of decay of 1 g of radium.</a:t>
            </a:r>
            <a:endParaRPr lang="en-US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Measuring Radioactivity:</a:t>
            </a:r>
            <a:br>
              <a:rPr lang="en-US"/>
            </a:br>
            <a:r>
              <a:rPr lang="en-US"/>
              <a:t>Some Instruments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981200"/>
            <a:ext cx="7010400" cy="4114800"/>
          </a:xfrm>
        </p:spPr>
        <p:txBody>
          <a:bodyPr/>
          <a:lstStyle/>
          <a:p>
            <a:pPr eaLnBrk="1" hangingPunct="1"/>
            <a:r>
              <a:rPr lang="en-US"/>
              <a:t>Film badges</a:t>
            </a:r>
          </a:p>
          <a:p>
            <a:pPr eaLnBrk="1" hangingPunct="1"/>
            <a:r>
              <a:rPr lang="en-US"/>
              <a:t>Geiger counter</a:t>
            </a:r>
          </a:p>
          <a:p>
            <a:pPr eaLnBrk="1" hangingPunct="1"/>
            <a:r>
              <a:rPr lang="en-US"/>
              <a:t>Phosphors (scintillation counters)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Film Badges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05879" y="1143000"/>
            <a:ext cx="9038122" cy="3197994"/>
          </a:xfrm>
        </p:spPr>
        <p:txBody>
          <a:bodyPr/>
          <a:lstStyle/>
          <a:p>
            <a:r>
              <a:rPr lang="en-US" sz="2600"/>
              <a:t>Radioactivity was first discovered by Henri Becquerel because it fogged up a photographic plate.</a:t>
            </a:r>
          </a:p>
          <a:p>
            <a:r>
              <a:rPr lang="en-US" sz="2600"/>
              <a:t>Film has been used to detect radioactivity since  more exposure to radioactivity means darker spots on the developed film.</a:t>
            </a:r>
          </a:p>
          <a:p>
            <a:r>
              <a:rPr lang="en-US" sz="2600"/>
              <a:t>Film badges are used by people who work with radioactivity to measure their own exposure over time.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7"/>
          <a:stretch/>
        </p:blipFill>
        <p:spPr>
          <a:xfrm>
            <a:off x="2820202" y="4185803"/>
            <a:ext cx="3872562" cy="25133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Nucleus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3429000"/>
            <a:ext cx="7772400" cy="2667000"/>
          </a:xfrm>
        </p:spPr>
        <p:txBody>
          <a:bodyPr/>
          <a:lstStyle/>
          <a:p>
            <a:pPr eaLnBrk="1" hangingPunct="1"/>
            <a:r>
              <a:rPr lang="en-US" sz="2800"/>
              <a:t>Remember that the nucleus is composed of the two </a:t>
            </a:r>
            <a:r>
              <a:rPr lang="en-US" sz="2800" b="1"/>
              <a:t>nucleons</a:t>
            </a:r>
            <a:r>
              <a:rPr lang="en-US" sz="2800"/>
              <a:t>, protons and neutrons.</a:t>
            </a:r>
          </a:p>
          <a:p>
            <a:pPr eaLnBrk="1" hangingPunct="1"/>
            <a:r>
              <a:rPr lang="en-US" sz="2800"/>
              <a:t>The number of protons is the atomic number.</a:t>
            </a:r>
          </a:p>
          <a:p>
            <a:pPr eaLnBrk="1" hangingPunct="1"/>
            <a:r>
              <a:rPr lang="en-US" sz="2800"/>
              <a:t>The number of protons and neutrons together is the mass number.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"/>
          <a:stretch/>
        </p:blipFill>
        <p:spPr>
          <a:xfrm>
            <a:off x="893545" y="1261872"/>
            <a:ext cx="7356909" cy="20154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/>
              <a:t>Geiger Counter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" y="1333100"/>
            <a:ext cx="8576912" cy="4419600"/>
          </a:xfrm>
        </p:spPr>
        <p:txBody>
          <a:bodyPr/>
          <a:lstStyle/>
          <a:p>
            <a:pPr eaLnBrk="1" hangingPunct="1"/>
            <a:r>
              <a:rPr lang="en-US" sz="2800"/>
              <a:t>A </a:t>
            </a:r>
            <a:r>
              <a:rPr lang="en-US" sz="2800" b="1"/>
              <a:t>Geiger counter</a:t>
            </a:r>
            <a:r>
              <a:rPr lang="en-US" sz="2800"/>
              <a:t> measures the amount of activity present in a radioactive sample.</a:t>
            </a:r>
          </a:p>
          <a:p>
            <a:pPr eaLnBrk="1" hangingPunct="1"/>
            <a:r>
              <a:rPr lang="en-US" sz="2800"/>
              <a:t>Radioactivity enters a window and creates ions in a gas; the ions result in an electric current that is measured and recorded by the instrument.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"/>
          <a:stretch/>
        </p:blipFill>
        <p:spPr>
          <a:xfrm>
            <a:off x="2473562" y="3665599"/>
            <a:ext cx="4196876" cy="3023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Phosphors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4114800"/>
          </a:xfrm>
        </p:spPr>
        <p:txBody>
          <a:bodyPr/>
          <a:lstStyle/>
          <a:p>
            <a:r>
              <a:rPr lang="en-US"/>
              <a:t>Some substances absorb radioactivity and emit light. They are called </a:t>
            </a:r>
            <a:r>
              <a:rPr lang="en-US" b="1"/>
              <a:t>phosphors</a:t>
            </a:r>
            <a:r>
              <a:rPr lang="en-US"/>
              <a:t>.</a:t>
            </a:r>
          </a:p>
          <a:p>
            <a:r>
              <a:rPr lang="en-US"/>
              <a:t>An instrument commonly used to measure the amount of light emitted by a phosphor is a scintillation counter. It converts the light to an electronic response for measurement.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Radiotracers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Radiotracers</a:t>
            </a:r>
            <a:r>
              <a:rPr lang="en-US"/>
              <a:t> are radioisotopes used to study a chemical reaction.</a:t>
            </a:r>
          </a:p>
          <a:p>
            <a:r>
              <a:rPr lang="en-US"/>
              <a:t>An element can be followed through a reaction to determine its path and better understand the mechanism of a chemical reaction.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Medical Application of Radiotracers</a:t>
            </a:r>
          </a:p>
        </p:txBody>
      </p:sp>
      <p:sp>
        <p:nvSpPr>
          <p:cNvPr id="36867" name="Content Placeholder 3"/>
          <p:cNvSpPr>
            <a:spLocks noGrp="1"/>
          </p:cNvSpPr>
          <p:nvPr>
            <p:ph sz="half" idx="1"/>
          </p:nvPr>
        </p:nvSpPr>
        <p:spPr>
          <a:xfrm>
            <a:off x="152399" y="1371600"/>
            <a:ext cx="8664342" cy="4724400"/>
          </a:xfrm>
        </p:spPr>
        <p:txBody>
          <a:bodyPr/>
          <a:lstStyle/>
          <a:p>
            <a:r>
              <a:rPr lang="en-US" sz="2600"/>
              <a:t>Radiotracers have found wide diagnostic use in medicine.</a:t>
            </a:r>
          </a:p>
          <a:p>
            <a:r>
              <a:rPr lang="en-US" sz="2600"/>
              <a:t>Radioisotopes are administered to a patient (usually intravenously) and followed. Certain elements collect more in certain tissues, so an organ or tissue type can be studied based on where the radioactivity collects.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2733576" y="3916183"/>
            <a:ext cx="4296076" cy="273487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Positron Emission Tomography (PET Scan)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0"/>
            <a:ext cx="4572000" cy="4495800"/>
          </a:xfrm>
        </p:spPr>
        <p:txBody>
          <a:bodyPr/>
          <a:lstStyle/>
          <a:p>
            <a:r>
              <a:rPr lang="en-US"/>
              <a:t>A compound labeled with a positron emitter is injected into a patient.</a:t>
            </a:r>
          </a:p>
          <a:p>
            <a:r>
              <a:rPr lang="en-US"/>
              <a:t>Blood flow, oxygen and glucose metabolism, and other biological functions can be studied.</a:t>
            </a:r>
          </a:p>
          <a:p>
            <a:r>
              <a:rPr lang="en-US"/>
              <a:t>Labeled glucose is used to study the brain, as seen in the figure to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the </a:t>
            </a:r>
            <a:r>
              <a:rPr lang="en-US"/>
              <a:t>right.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9"/>
          <a:stretch/>
        </p:blipFill>
        <p:spPr>
          <a:xfrm>
            <a:off x="4694333" y="1648807"/>
            <a:ext cx="3708935" cy="215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6"/>
          <a:stretch/>
        </p:blipFill>
        <p:spPr>
          <a:xfrm>
            <a:off x="4572000" y="3955983"/>
            <a:ext cx="3787864" cy="189777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Energy in Nuclear Reactions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There is a tremendous amount of energy stored in nuclei.</a:t>
            </a:r>
          </a:p>
          <a:p>
            <a:pPr eaLnBrk="1" hangingPunct="1"/>
            <a:r>
              <a:rPr lang="en-US"/>
              <a:t>Einstein’s famous equation, </a:t>
            </a:r>
            <a:r>
              <a:rPr lang="en-US" i="1"/>
              <a:t>E</a:t>
            </a:r>
            <a:r>
              <a:rPr lang="en-US"/>
              <a:t> = </a:t>
            </a:r>
            <a:r>
              <a:rPr lang="en-US" i="1"/>
              <a:t>mc</a:t>
            </a:r>
            <a:r>
              <a:rPr lang="en-US" baseline="30000"/>
              <a:t>2</a:t>
            </a:r>
            <a:r>
              <a:rPr lang="en-US"/>
              <a:t>, relates directly to the calculation of </a:t>
            </a:r>
            <a:br>
              <a:rPr lang="en-US"/>
            </a:br>
            <a:r>
              <a:rPr lang="en-US"/>
              <a:t>this energy.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Energy in Nuclear Reactions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To show the enormous difference in energy for nuclear reactions, the mass change associated with the </a:t>
            </a:r>
            <a:r>
              <a:rPr lang="el-GR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</a:t>
            </a:r>
            <a:r>
              <a:rPr lang="en-US"/>
              <a:t>decay of 1 mol of U-238 to Th-234 is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0.0046 g.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/>
              <a:t>The change in energy, </a:t>
            </a:r>
            <a:r>
              <a:rPr lang="en-US">
                <a:sym typeface="Symbol" charset="2"/>
              </a:rPr>
              <a:t>Δ</a:t>
            </a:r>
            <a:r>
              <a:rPr lang="en-US" i="1"/>
              <a:t>E</a:t>
            </a:r>
            <a:r>
              <a:rPr lang="en-US"/>
              <a:t>, is then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>
                <a:latin typeface="Symbol" charset="2"/>
                <a:sym typeface="Symbol" charset="2"/>
              </a:rPr>
              <a:t>	</a:t>
            </a:r>
            <a:r>
              <a:rPr lang="en-US">
                <a:sym typeface="Symbol" charset="2"/>
              </a:rPr>
              <a:t>Δ</a:t>
            </a:r>
            <a:r>
              <a:rPr lang="en-US" i="1"/>
              <a:t>E</a:t>
            </a:r>
            <a:r>
              <a:rPr lang="en-US"/>
              <a:t> = (</a:t>
            </a:r>
            <a:r>
              <a:rPr lang="en-US">
                <a:sym typeface="Symbol" charset="2"/>
              </a:rPr>
              <a:t>Δ</a:t>
            </a:r>
            <a:r>
              <a:rPr lang="en-US" i="1"/>
              <a:t>m</a:t>
            </a:r>
            <a:r>
              <a:rPr lang="en-US"/>
              <a:t>)</a:t>
            </a:r>
            <a:r>
              <a:rPr lang="en-US" i="1"/>
              <a:t>c</a:t>
            </a:r>
            <a:r>
              <a:rPr lang="en-US" baseline="30000"/>
              <a:t>2</a:t>
            </a:r>
            <a:endParaRPr lang="en-US"/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/>
              <a:t>	</a:t>
            </a:r>
            <a:r>
              <a:rPr lang="en-US">
                <a:solidFill>
                  <a:schemeClr val="bg1"/>
                </a:solidFill>
                <a:latin typeface="Symbol" charset="2"/>
                <a:sym typeface="Symbol" charset="2"/>
              </a:rPr>
              <a:t></a:t>
            </a:r>
            <a:r>
              <a:rPr lang="en-US" i="1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/>
              <a:t>= (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4.6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>
                <a:sym typeface="Symbol" charset="2"/>
              </a:rPr>
              <a:t>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baseline="30000">
                <a:sym typeface="Symbol" charset="2"/>
              </a:rPr>
              <a:t>6</a:t>
            </a:r>
            <a:r>
              <a:rPr lang="en-US">
                <a:sym typeface="Symbol" charset="2"/>
              </a:rPr>
              <a:t> kg)(3.00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>
                <a:sym typeface="Symbol" charset="2"/>
              </a:rPr>
              <a:t> 10</a:t>
            </a:r>
            <a:r>
              <a:rPr lang="en-US" baseline="30000">
                <a:sym typeface="Symbol" charset="2"/>
              </a:rPr>
              <a:t>8</a:t>
            </a:r>
            <a:r>
              <a:rPr lang="en-US">
                <a:sym typeface="Symbol" charset="2"/>
              </a:rPr>
              <a:t> m/s)</a:t>
            </a:r>
            <a:r>
              <a:rPr lang="en-US" baseline="30000">
                <a:sym typeface="Symbol" charset="2"/>
              </a:rPr>
              <a:t>2</a:t>
            </a:r>
            <a:endParaRPr lang="en-US">
              <a:sym typeface="Symbol" charset="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>
                <a:sym typeface="Symbol" charset="2"/>
              </a:rPr>
              <a:t>	</a:t>
            </a:r>
            <a:r>
              <a:rPr lang="en-US">
                <a:solidFill>
                  <a:schemeClr val="bg1"/>
                </a:solidFill>
                <a:latin typeface="Symbol" charset="2"/>
                <a:sym typeface="Symbol" charset="2"/>
              </a:rPr>
              <a:t></a:t>
            </a:r>
            <a:r>
              <a:rPr lang="en-US" i="1">
                <a:solidFill>
                  <a:schemeClr val="bg1"/>
                </a:solidFill>
                <a:sym typeface="Symbol" charset="2"/>
              </a:rPr>
              <a:t>E</a:t>
            </a:r>
            <a:r>
              <a:rPr lang="en-US">
                <a:solidFill>
                  <a:schemeClr val="bg1"/>
                </a:solidFill>
                <a:sym typeface="Symbol" charset="2"/>
              </a:rPr>
              <a:t> </a:t>
            </a:r>
            <a:r>
              <a:rPr lang="en-US">
                <a:sym typeface="Symbol" charset="2"/>
              </a:rPr>
              <a:t>=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4.1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×</a:t>
            </a:r>
            <a:r>
              <a:rPr lang="en-US">
                <a:sym typeface="Symbol" charset="2"/>
              </a:rPr>
              <a:t> 10</a:t>
            </a:r>
            <a:r>
              <a:rPr lang="en-US" baseline="30000">
                <a:sym typeface="Symbol" charset="2"/>
              </a:rPr>
              <a:t>11</a:t>
            </a:r>
            <a:r>
              <a:rPr lang="en-US">
                <a:sym typeface="Symbol" charset="2"/>
              </a:rPr>
              <a:t> J</a:t>
            </a: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 sz="2800">
                <a:sym typeface="Symbol" charset="2"/>
              </a:rPr>
              <a:t>(Note: the negative sign means heat is released.)</a:t>
            </a:r>
            <a:endParaRPr 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Mass Defect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2895600"/>
          </a:xfrm>
        </p:spPr>
        <p:txBody>
          <a:bodyPr/>
          <a:lstStyle/>
          <a:p>
            <a:r>
              <a:rPr lang="en-US" sz="2800"/>
              <a:t>Where does this energy come from?</a:t>
            </a:r>
          </a:p>
          <a:p>
            <a:r>
              <a:rPr lang="en-US" sz="2800"/>
              <a:t>The masses of nuclei are always less than those of the individual parts.</a:t>
            </a:r>
          </a:p>
          <a:p>
            <a:r>
              <a:rPr lang="en-US" sz="2800"/>
              <a:t>This mass difference is called the </a:t>
            </a:r>
            <a:r>
              <a:rPr lang="en-US" sz="2800" b="1"/>
              <a:t>mass defect</a:t>
            </a:r>
            <a:r>
              <a:rPr lang="en-US" sz="2800"/>
              <a:t>.</a:t>
            </a:r>
          </a:p>
          <a:p>
            <a:r>
              <a:rPr lang="en-US" sz="2800"/>
              <a:t>The energy needed to separate a nucleus into its nucleons is called the </a:t>
            </a:r>
            <a:r>
              <a:rPr lang="en-US" sz="2800" b="1"/>
              <a:t>nuclear binding energy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"/>
          <a:stretch/>
        </p:blipFill>
        <p:spPr>
          <a:xfrm>
            <a:off x="731520" y="3994484"/>
            <a:ext cx="7491663" cy="170407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Nuclear Binding Energy on Nuclear Processes</a:t>
            </a:r>
          </a:p>
        </p:txBody>
      </p:sp>
      <p:sp>
        <p:nvSpPr>
          <p:cNvPr id="41987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953000" cy="4876800"/>
          </a:xfrm>
        </p:spPr>
        <p:txBody>
          <a:bodyPr/>
          <a:lstStyle/>
          <a:p>
            <a:r>
              <a:rPr lang="en-US"/>
              <a:t>Dividing the binding energy by the number of nucleons gives a value that can be compared.</a:t>
            </a:r>
          </a:p>
          <a:p>
            <a:r>
              <a:rPr lang="en-US"/>
              <a:t>Heavy nuclei gain stability and give off energy when they split into two smaller nuclei. This is </a:t>
            </a:r>
            <a:r>
              <a:rPr lang="en-US" b="1"/>
              <a:t>fission</a:t>
            </a:r>
            <a:r>
              <a:rPr lang="en-US"/>
              <a:t>.</a:t>
            </a:r>
          </a:p>
          <a:p>
            <a:r>
              <a:rPr lang="en-US"/>
              <a:t>Lighter nuclei emit great amounts of energy by being combined in </a:t>
            </a:r>
            <a:r>
              <a:rPr lang="en-US" b="1"/>
              <a:t>fusion</a:t>
            </a:r>
            <a:r>
              <a:rPr lang="en-US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139891" y="2390072"/>
            <a:ext cx="3748238" cy="287412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9906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Commercial nuclear power plants use fission.</a:t>
            </a:r>
          </a:p>
          <a:p>
            <a:pPr eaLnBrk="1" hangingPunct="1"/>
            <a:r>
              <a:rPr lang="en-US" sz="2800"/>
              <a:t>Heavy nuclei can split in many ways. The equations below show two ways U-235 can split after bombardment with a neutron.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06" y="3169163"/>
            <a:ext cx="6853187" cy="1252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/>
        </p:blipFill>
        <p:spPr>
          <a:xfrm>
            <a:off x="1755006" y="4554951"/>
            <a:ext cx="5633987" cy="199985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Isotopes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24000"/>
            <a:ext cx="7772400" cy="4419600"/>
          </a:xfrm>
        </p:spPr>
        <p:txBody>
          <a:bodyPr/>
          <a:lstStyle/>
          <a:p>
            <a:pPr eaLnBrk="1" hangingPunct="1"/>
            <a:r>
              <a:rPr lang="en-US"/>
              <a:t>Not all atoms of the same element have the same mass, due to different numbers of neutrons in those atoms.</a:t>
            </a:r>
          </a:p>
          <a:p>
            <a:pPr eaLnBrk="1" hangingPunct="1"/>
            <a:r>
              <a:rPr lang="en-US"/>
              <a:t>There are, for example, three naturally occurring isotopes of uranium:</a:t>
            </a:r>
          </a:p>
          <a:p>
            <a:pPr lvl="1" eaLnBrk="1" hangingPunct="1"/>
            <a:r>
              <a:rPr lang="en-US"/>
              <a:t>Uranium-234</a:t>
            </a:r>
          </a:p>
          <a:p>
            <a:pPr lvl="1" eaLnBrk="1" hangingPunct="1"/>
            <a:r>
              <a:rPr lang="en-US"/>
              <a:t>Uranium-235</a:t>
            </a:r>
          </a:p>
          <a:p>
            <a:pPr lvl="1" eaLnBrk="1" hangingPunct="1"/>
            <a:r>
              <a:rPr lang="en-US"/>
              <a:t>Uranium-238</a:t>
            </a:r>
            <a:endParaRPr lang="en-US">
              <a:solidFill>
                <a:srgbClr val="00197D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2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3276600"/>
            <a:ext cx="8534400" cy="3200400"/>
          </a:xfrm>
        </p:spPr>
        <p:txBody>
          <a:bodyPr/>
          <a:lstStyle/>
          <a:p>
            <a:pPr eaLnBrk="1" hangingPunct="1"/>
            <a:r>
              <a:rPr lang="en-US" sz="2800"/>
              <a:t>Bombardment of the radioactive nuclide with a neutron starts the process.</a:t>
            </a:r>
          </a:p>
          <a:p>
            <a:pPr eaLnBrk="1" hangingPunct="1"/>
            <a:r>
              <a:rPr lang="en-US" sz="2800"/>
              <a:t>Neutrons released in the transmutation strike other nuclei, causing their decay and the production of more neutrons.</a:t>
            </a:r>
          </a:p>
          <a:p>
            <a:pPr eaLnBrk="1" hangingPunct="1"/>
            <a:r>
              <a:rPr lang="en-US" sz="2800"/>
              <a:t>This process continues in what we call a </a:t>
            </a:r>
            <a:r>
              <a:rPr lang="en-US" sz="2800" b="1"/>
              <a:t>nuclear chain reaction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779358" y="977927"/>
            <a:ext cx="3585284" cy="21406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Fission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3505200"/>
            <a:ext cx="8839200" cy="2743200"/>
          </a:xfrm>
        </p:spPr>
        <p:txBody>
          <a:bodyPr/>
          <a:lstStyle/>
          <a:p>
            <a:pPr eaLnBrk="1" hangingPunct="1"/>
            <a:r>
              <a:rPr lang="en-US" sz="2800"/>
              <a:t>The minimum mass that must be present for a chain reaction to be sustained is called the </a:t>
            </a:r>
            <a:r>
              <a:rPr lang="en-US" sz="2800" b="1"/>
              <a:t>critical mass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If more than critical mass is present (</a:t>
            </a:r>
            <a:r>
              <a:rPr lang="en-US" sz="2800" b="1"/>
              <a:t>supercritical mass</a:t>
            </a:r>
            <a:r>
              <a:rPr lang="en-US" sz="2800"/>
              <a:t>), an explosion will occur. Weapons were created by causing smaller amounts to be forced together to create this mass.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/>
        </p:blipFill>
        <p:spPr>
          <a:xfrm>
            <a:off x="863064" y="952900"/>
            <a:ext cx="3824439" cy="2279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120639" y="952901"/>
            <a:ext cx="1594155" cy="22805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Nuclear Reactors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/>
              <a:t>	In nuclear reactors, the heat generated by the reaction is used to produce steam that turns a turbine connected to a generator. Otherwise, the plant is basically the same as any power plant.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8"/>
          <a:stretch/>
        </p:blipFill>
        <p:spPr>
          <a:xfrm>
            <a:off x="1981200" y="3137897"/>
            <a:ext cx="5181600" cy="34639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Nuclear Reactors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371600"/>
            <a:ext cx="4724400" cy="5257800"/>
          </a:xfrm>
        </p:spPr>
        <p:txBody>
          <a:bodyPr/>
          <a:lstStyle/>
          <a:p>
            <a:pPr eaLnBrk="1" hangingPunct="1"/>
            <a:r>
              <a:rPr lang="en-US" sz="2800"/>
              <a:t>The reactor core consists of fuel rods, control rods, moderators, and coolant.</a:t>
            </a:r>
          </a:p>
          <a:p>
            <a:pPr eaLnBrk="1" hangingPunct="1"/>
            <a:r>
              <a:rPr lang="en-US" sz="2800"/>
              <a:t>The control rods block the paths of some neutrons, keeping the system from reaching a dangerous supercritical mass.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/>
        </p:blipFill>
        <p:spPr>
          <a:xfrm>
            <a:off x="5245767" y="1309034"/>
            <a:ext cx="3079405" cy="443602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Nuclear Waste</a:t>
            </a: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2900" y="1249363"/>
            <a:ext cx="8458200" cy="5257800"/>
          </a:xfrm>
        </p:spPr>
        <p:txBody>
          <a:bodyPr/>
          <a:lstStyle/>
          <a:p>
            <a:pPr eaLnBrk="1" hangingPunct="1"/>
            <a:r>
              <a:rPr lang="en-US"/>
              <a:t>Reactors must be stopped periodically to replace or reprocess the nuclear fuel.</a:t>
            </a:r>
          </a:p>
          <a:p>
            <a:pPr eaLnBrk="1" hangingPunct="1"/>
            <a:r>
              <a:rPr lang="en-US"/>
              <a:t>They are stored in pools at the reactor site.</a:t>
            </a:r>
          </a:p>
          <a:p>
            <a:pPr eaLnBrk="1" hangingPunct="1"/>
            <a:r>
              <a:rPr lang="en-US"/>
              <a:t>The original intent was that this waste would then be transported to reprocessing or storage sites.</a:t>
            </a:r>
          </a:p>
          <a:p>
            <a:pPr eaLnBrk="1" hangingPunct="1"/>
            <a:r>
              <a:rPr lang="en-US"/>
              <a:t>Political opposition to storage site location and safety challenges for reprocessing have led this to be a major social problem.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2225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Nuclear Fusion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990600"/>
            <a:ext cx="8839200" cy="4419600"/>
          </a:xfrm>
        </p:spPr>
        <p:txBody>
          <a:bodyPr/>
          <a:lstStyle/>
          <a:p>
            <a:pPr eaLnBrk="1" hangingPunct="1"/>
            <a:r>
              <a:rPr lang="en-US" sz="2800"/>
              <a:t>When small atoms are combined, much energy is released.</a:t>
            </a:r>
          </a:p>
          <a:p>
            <a:pPr eaLnBrk="1" hangingPunct="1"/>
            <a:r>
              <a:rPr lang="en-US" sz="2800"/>
              <a:t>If it were possible to easily produce energy by this method, it would be a preferred source of energy.</a:t>
            </a:r>
          </a:p>
          <a:p>
            <a:pPr eaLnBrk="1" hangingPunct="1"/>
            <a:r>
              <a:rPr lang="en-US" sz="2800"/>
              <a:t>However, extremely high temperatures and pressures are needed to cause nuclei to fuse.</a:t>
            </a:r>
          </a:p>
          <a:p>
            <a:pPr eaLnBrk="1" hangingPunct="1"/>
            <a:r>
              <a:rPr lang="en-US" sz="2800"/>
              <a:t>This was achieved using an atomic bomb to initiate fusion in a hydrogen bomb. Obviously, this is not an acceptable approach to producing energy.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30" y="5373036"/>
            <a:ext cx="3329940" cy="3352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Radiation in the Environment</a:t>
            </a:r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3886200"/>
          </a:xfrm>
        </p:spPr>
        <p:txBody>
          <a:bodyPr/>
          <a:lstStyle/>
          <a:p>
            <a:pPr eaLnBrk="1" hangingPunct="1"/>
            <a:r>
              <a:rPr lang="en-US" sz="2800"/>
              <a:t>We are constantly exposed to radiation.</a:t>
            </a:r>
          </a:p>
          <a:p>
            <a:pPr eaLnBrk="1" hangingPunct="1"/>
            <a:r>
              <a:rPr lang="en-US" sz="2800" b="1"/>
              <a:t>Ionizing radiation</a:t>
            </a:r>
            <a:r>
              <a:rPr lang="en-US" sz="2800"/>
              <a:t> is more harmful to living systems than </a:t>
            </a:r>
            <a:r>
              <a:rPr lang="en-US" sz="2800" b="1"/>
              <a:t>nonionizing radiation</a:t>
            </a:r>
            <a:r>
              <a:rPr lang="en-US" sz="2800"/>
              <a:t>, such as radiofrequency electromagnetic radiation.</a:t>
            </a:r>
          </a:p>
          <a:p>
            <a:pPr eaLnBrk="1" hangingPunct="1"/>
            <a:r>
              <a:rPr lang="en-US" sz="2800"/>
              <a:t>Since most living tissue is ~70% water, ionizing radiation is that which causes water to ionize.</a:t>
            </a:r>
          </a:p>
          <a:p>
            <a:pPr eaLnBrk="1" hangingPunct="1"/>
            <a:r>
              <a:rPr lang="en-US" sz="2800"/>
              <a:t>This creates unstable, very reactive OH radicals, which result in much cell damage.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5296033"/>
            <a:ext cx="4343400" cy="3352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25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Damage to Cells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19200"/>
            <a:ext cx="5160746" cy="5029200"/>
          </a:xfrm>
        </p:spPr>
        <p:txBody>
          <a:bodyPr/>
          <a:lstStyle/>
          <a:p>
            <a:pPr eaLnBrk="1" hangingPunct="1"/>
            <a:r>
              <a:rPr lang="en-US" sz="2800"/>
              <a:t>The damage to cells depends on the type of radioactivity, the length of exposure, and whether the source is inside or outside the body.</a:t>
            </a:r>
          </a:p>
          <a:p>
            <a:pPr eaLnBrk="1" hangingPunct="1"/>
            <a:r>
              <a:rPr lang="en-US" sz="2800"/>
              <a:t>Outside the body, gamma rays are most dangerous.</a:t>
            </a:r>
          </a:p>
          <a:p>
            <a:pPr eaLnBrk="1" hangingPunct="1"/>
            <a:r>
              <a:rPr lang="en-US" sz="2800"/>
              <a:t>Inside the body, alpha radiation can cause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most </a:t>
            </a:r>
            <a:r>
              <a:rPr lang="en-US" sz="2800"/>
              <a:t>harm.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313146" y="1164655"/>
            <a:ext cx="3425670" cy="436084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906462"/>
          </a:xfrm>
        </p:spPr>
        <p:txBody>
          <a:bodyPr/>
          <a:lstStyle/>
          <a:p>
            <a:pPr eaLnBrk="1" hangingPunct="1"/>
            <a:r>
              <a:rPr lang="en-US"/>
              <a:t>Exposure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990600"/>
            <a:ext cx="8153400" cy="3276600"/>
          </a:xfrm>
        </p:spPr>
        <p:txBody>
          <a:bodyPr/>
          <a:lstStyle/>
          <a:p>
            <a:pPr eaLnBrk="1" hangingPunct="1"/>
            <a:r>
              <a:rPr lang="en-US" sz="2800"/>
              <a:t>We are constantly exposed to radiation. What amount is safe?</a:t>
            </a:r>
          </a:p>
          <a:p>
            <a:pPr eaLnBrk="1" hangingPunct="1"/>
            <a:r>
              <a:rPr lang="en-US" sz="2800"/>
              <a:t>Setting standards for safety is difficult.	</a:t>
            </a:r>
          </a:p>
          <a:p>
            <a:pPr eaLnBrk="1" hangingPunct="1"/>
            <a:r>
              <a:rPr lang="en-US" sz="2800"/>
              <a:t>Low-level, long-term exposure can cause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health </a:t>
            </a:r>
            <a:r>
              <a:rPr lang="en-US" sz="2800"/>
              <a:t>issues.  </a:t>
            </a:r>
          </a:p>
          <a:p>
            <a:pPr eaLnBrk="1" hangingPunct="1"/>
            <a:r>
              <a:rPr lang="en-US" sz="2800"/>
              <a:t>Damage to the growth-regulation mechanism of cells results in cancer.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>
          <a:xfrm>
            <a:off x="1711692" y="4390358"/>
            <a:ext cx="5720615" cy="20200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982662"/>
          </a:xfrm>
        </p:spPr>
        <p:txBody>
          <a:bodyPr/>
          <a:lstStyle/>
          <a:p>
            <a:pPr eaLnBrk="1" hangingPunct="1"/>
            <a:r>
              <a:rPr lang="en-US"/>
              <a:t>Radiation Dose</a:t>
            </a:r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762000"/>
            <a:ext cx="8839200" cy="5715000"/>
          </a:xfrm>
        </p:spPr>
        <p:txBody>
          <a:bodyPr/>
          <a:lstStyle/>
          <a:p>
            <a:pPr eaLnBrk="1" hangingPunct="1"/>
            <a:r>
              <a:rPr lang="en-US" sz="2800"/>
              <a:t>Two units are commonly used to measure exposure to radiation: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b="1"/>
              <a:t>Gray (Gy)</a:t>
            </a:r>
            <a:r>
              <a:rPr lang="en-US" sz="2800"/>
              <a:t>: absorption of 1 J of energy per kg of tissue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b="1"/>
              <a:t>Rad</a:t>
            </a:r>
            <a:r>
              <a:rPr lang="en-US" sz="2800"/>
              <a:t> </a:t>
            </a:r>
            <a:r>
              <a:rPr lang="en-US" sz="2800" b="1"/>
              <a:t>(for radiation absorbed dose)</a:t>
            </a:r>
            <a:r>
              <a:rPr lang="en-US" sz="2800"/>
              <a:t>: absorption of 0.01 J of energy per kg of tissue (100 rad = 1 Gy)</a:t>
            </a:r>
          </a:p>
          <a:p>
            <a:pPr eaLnBrk="1" hangingPunct="1"/>
            <a:r>
              <a:rPr lang="en-US" sz="2800"/>
              <a:t>Not all forms of radiation harm tissue equally. A </a:t>
            </a:r>
            <a:r>
              <a:rPr lang="en-US" sz="2800" b="1"/>
              <a:t>relative biological effectiveness</a:t>
            </a:r>
            <a:r>
              <a:rPr lang="en-US" sz="2800"/>
              <a:t> </a:t>
            </a:r>
            <a:r>
              <a:rPr lang="en-US" sz="2800" b="1"/>
              <a:t>(RBE) </a:t>
            </a:r>
            <a:r>
              <a:rPr lang="en-US" sz="2800"/>
              <a:t>is used to show how much biological effect there is.</a:t>
            </a:r>
          </a:p>
          <a:p>
            <a:pPr eaLnBrk="1" hangingPunct="1"/>
            <a:r>
              <a:rPr lang="en-US" sz="2800"/>
              <a:t>The effective dose is called the </a:t>
            </a:r>
            <a:r>
              <a:rPr lang="en-US" sz="2800" b="1"/>
              <a:t>rem</a:t>
            </a:r>
            <a:r>
              <a:rPr lang="en-US" sz="2800"/>
              <a:t> (SI unit </a:t>
            </a:r>
            <a:r>
              <a:rPr lang="en-US" sz="2800" b="1"/>
              <a:t>Sievert</a:t>
            </a:r>
            <a:r>
              <a:rPr lang="en-US" sz="2800"/>
              <a:t>; 1 Sv = 100 rem)</a:t>
            </a:r>
          </a:p>
          <a:p>
            <a:pPr eaLnBrk="1" hangingPunct="1"/>
            <a:r>
              <a:rPr lang="en-US" sz="2800"/>
              <a:t># of rem = (# of rad) (RBE)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Radioactivity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382000" cy="4419600"/>
          </a:xfrm>
        </p:spPr>
        <p:txBody>
          <a:bodyPr/>
          <a:lstStyle/>
          <a:p>
            <a:pPr eaLnBrk="1" hangingPunct="1"/>
            <a:r>
              <a:rPr lang="en-US"/>
              <a:t>It is not uncommon for some nuclides </a:t>
            </a:r>
            <a:br>
              <a:rPr lang="en-US"/>
            </a:br>
            <a:r>
              <a:rPr lang="en-US"/>
              <a:t>of an element to be unstable, or </a:t>
            </a:r>
            <a:r>
              <a:rPr lang="en-US" b="1"/>
              <a:t>radioactive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We refer to these as </a:t>
            </a:r>
            <a:r>
              <a:rPr lang="en-US" b="1"/>
              <a:t>radionuclides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There are several ways radionuclides can decay into a different nuclide.</a:t>
            </a:r>
          </a:p>
          <a:p>
            <a:pPr eaLnBrk="1" hangingPunct="1"/>
            <a:r>
              <a:rPr lang="en-US"/>
              <a:t>We use nuclear equations to show how these nuclear reactions occur.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Short-Term Exposure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219200"/>
            <a:ext cx="8382000" cy="1447800"/>
          </a:xfrm>
        </p:spPr>
        <p:txBody>
          <a:bodyPr/>
          <a:lstStyle/>
          <a:p>
            <a:pPr eaLnBrk="1" hangingPunct="1"/>
            <a:r>
              <a:rPr lang="en-US" sz="2800"/>
              <a:t>600 rem is fatal to most humans.</a:t>
            </a:r>
          </a:p>
          <a:p>
            <a:pPr eaLnBrk="1" hangingPunct="1"/>
            <a:r>
              <a:rPr lang="en-US" sz="2800"/>
              <a:t>Average exposure per year is about 360 mrem.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2"/>
          <a:stretch/>
        </p:blipFill>
        <p:spPr>
          <a:xfrm>
            <a:off x="1797267" y="2422972"/>
            <a:ext cx="5549465" cy="162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/>
        </p:blipFill>
        <p:spPr>
          <a:xfrm>
            <a:off x="2541068" y="4051406"/>
            <a:ext cx="4056140" cy="26862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36513" y="7938"/>
            <a:ext cx="9144001" cy="830262"/>
          </a:xfrm>
        </p:spPr>
        <p:txBody>
          <a:bodyPr/>
          <a:lstStyle/>
          <a:p>
            <a:pPr eaLnBrk="1" hangingPunct="1"/>
            <a:r>
              <a:rPr lang="en-US"/>
              <a:t>Radon</a:t>
            </a:r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685800"/>
            <a:ext cx="8686800" cy="3733800"/>
          </a:xfrm>
        </p:spPr>
        <p:txBody>
          <a:bodyPr/>
          <a:lstStyle/>
          <a:p>
            <a:pPr eaLnBrk="1" hangingPunct="1"/>
            <a:r>
              <a:rPr lang="en-US" sz="2800"/>
              <a:t>Radon-222 is a decay product of uranium-238, which is found in rock formations and soil.</a:t>
            </a:r>
          </a:p>
          <a:p>
            <a:pPr eaLnBrk="1" hangingPunct="1"/>
            <a:r>
              <a:rPr lang="en-US" sz="2800"/>
              <a:t>Most of the decay products of uranium remain in the soil, but radon is a gas.</a:t>
            </a:r>
          </a:p>
          <a:p>
            <a:pPr eaLnBrk="1" hangingPunct="1"/>
            <a:r>
              <a:rPr lang="en-US" sz="2800"/>
              <a:t>When breathed in, it can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cause </a:t>
            </a:r>
            <a:r>
              <a:rPr lang="en-US" sz="2800"/>
              <a:t>much harm, since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it </a:t>
            </a:r>
            <a:r>
              <a:rPr lang="en-US" sz="2800"/>
              <a:t>produces alpha particles,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which </a:t>
            </a:r>
            <a:r>
              <a:rPr lang="en-US" sz="2800"/>
              <a:t>have a high RBE.</a:t>
            </a:r>
          </a:p>
          <a:p>
            <a:pPr eaLnBrk="1" hangingPunct="1"/>
            <a:r>
              <a:rPr lang="en-US" sz="2800"/>
              <a:t>It is estimated to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contribute </a:t>
            </a:r>
            <a:r>
              <a:rPr lang="en-US" sz="2800"/>
              <a:t>to 10% of all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lung </a:t>
            </a:r>
            <a:r>
              <a:rPr lang="en-US" sz="2800"/>
              <a:t>cancer deaths in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the </a:t>
            </a:r>
            <a:r>
              <a:rPr lang="en-US" sz="2800"/>
              <a:t>United States.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5047486" y="2295772"/>
            <a:ext cx="3925141" cy="33061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05800" cy="4114800"/>
          </a:xfrm>
        </p:spPr>
        <p:txBody>
          <a:bodyPr/>
          <a:lstStyle/>
          <a:p>
            <a:r>
              <a:rPr lang="en-US"/>
              <a:t>In chemical equations, atoms and charges need to balance.</a:t>
            </a:r>
          </a:p>
          <a:p>
            <a:r>
              <a:rPr lang="en-US"/>
              <a:t>In nuclear equations, atomic number and mass number need to balance. This is a way of balancing charge (atomic number) and mass (mass number) on an atomic scale.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Common Kinds of Radiation Emitted by a Radionuclide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/>
          <a:stretch/>
        </p:blipFill>
        <p:spPr>
          <a:xfrm>
            <a:off x="304800" y="1905000"/>
            <a:ext cx="8534400" cy="289800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Types of Radioactive Decay</a:t>
            </a:r>
          </a:p>
        </p:txBody>
      </p:sp>
      <p:sp>
        <p:nvSpPr>
          <p:cNvPr id="11267" name="Content Placeholder 1"/>
          <p:cNvSpPr>
            <a:spLocks noGrp="1"/>
          </p:cNvSpPr>
          <p:nvPr>
            <p:ph idx="1"/>
          </p:nvPr>
        </p:nvSpPr>
        <p:spPr>
          <a:xfrm>
            <a:off x="2362200" y="990600"/>
            <a:ext cx="4419600" cy="2971800"/>
          </a:xfrm>
        </p:spPr>
        <p:txBody>
          <a:bodyPr/>
          <a:lstStyle/>
          <a:p>
            <a:r>
              <a:rPr lang="en-US"/>
              <a:t>Alpha decay</a:t>
            </a:r>
          </a:p>
          <a:p>
            <a:r>
              <a:rPr lang="en-US"/>
              <a:t>Beta decay</a:t>
            </a:r>
          </a:p>
          <a:p>
            <a:r>
              <a:rPr lang="en-US"/>
              <a:t>Gamma emission</a:t>
            </a:r>
          </a:p>
          <a:p>
            <a:r>
              <a:rPr lang="en-US"/>
              <a:t>Positron emission</a:t>
            </a:r>
          </a:p>
          <a:p>
            <a:r>
              <a:rPr lang="en-US"/>
              <a:t>Electron capture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>
          <a:xfrm>
            <a:off x="1820779" y="4059859"/>
            <a:ext cx="5502442" cy="21484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Alpha Decay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066800"/>
            <a:ext cx="8534400" cy="1295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/>
              <a:t>Alpha decay</a:t>
            </a:r>
            <a:r>
              <a:rPr lang="en-US"/>
              <a:t> is the loss of an </a:t>
            </a:r>
            <a:r>
              <a:rPr lang="el-GR" i="1">
                <a:ea typeface="Arial" charset="0"/>
                <a:cs typeface="Arial" charset="0"/>
                <a:sym typeface="Symbol" charset="2"/>
              </a:rPr>
              <a:t>α</a:t>
            </a:r>
            <a:r>
              <a:rPr lang="en-US"/>
              <a:t>-particle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/>
              <a:t>He-4 nucleus, two protons and two neutrons):</a:t>
            </a:r>
          </a:p>
        </p:txBody>
      </p:sp>
      <p:grpSp>
        <p:nvGrpSpPr>
          <p:cNvPr id="12292" name="Group 6"/>
          <p:cNvGrpSpPr>
            <a:grpSpLocks/>
          </p:cNvGrpSpPr>
          <p:nvPr/>
        </p:nvGrpSpPr>
        <p:grpSpPr bwMode="auto">
          <a:xfrm>
            <a:off x="3452813" y="2286000"/>
            <a:ext cx="1119187" cy="823913"/>
            <a:chOff x="3886" y="922"/>
            <a:chExt cx="705" cy="519"/>
          </a:xfrm>
        </p:grpSpPr>
        <p:sp>
          <p:nvSpPr>
            <p:cNvPr id="12307" name="Rectangle 4"/>
            <p:cNvSpPr>
              <a:spLocks noChangeArrowheads="1"/>
            </p:cNvSpPr>
            <p:nvPr/>
          </p:nvSpPr>
          <p:spPr bwMode="auto">
            <a:xfrm>
              <a:off x="3984" y="922"/>
              <a:ext cx="607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/>
                <a:t>He</a:t>
              </a:r>
              <a:endParaRPr lang="en-US"/>
            </a:p>
          </p:txBody>
        </p:sp>
        <p:sp>
          <p:nvSpPr>
            <p:cNvPr id="12308" name="Rectangle 5"/>
            <p:cNvSpPr>
              <a:spLocks noChangeArrowheads="1"/>
            </p:cNvSpPr>
            <p:nvPr/>
          </p:nvSpPr>
          <p:spPr bwMode="auto">
            <a:xfrm>
              <a:off x="3886" y="922"/>
              <a:ext cx="22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4</a:t>
              </a:r>
            </a:p>
            <a:p>
              <a:pPr algn="r"/>
              <a:r>
                <a:rPr lang="en-US"/>
                <a:t>2</a:t>
              </a:r>
            </a:p>
          </p:txBody>
        </p:sp>
      </p:grpSp>
      <p:grpSp>
        <p:nvGrpSpPr>
          <p:cNvPr id="12293" name="Group 26"/>
          <p:cNvGrpSpPr>
            <a:grpSpLocks/>
          </p:cNvGrpSpPr>
          <p:nvPr/>
        </p:nvGrpSpPr>
        <p:grpSpPr bwMode="auto">
          <a:xfrm>
            <a:off x="1455738" y="3225800"/>
            <a:ext cx="5270500" cy="879475"/>
            <a:chOff x="1254" y="2640"/>
            <a:chExt cx="3320" cy="554"/>
          </a:xfrm>
        </p:grpSpPr>
        <p:grpSp>
          <p:nvGrpSpPr>
            <p:cNvPr id="12296" name="Group 15"/>
            <p:cNvGrpSpPr>
              <a:grpSpLocks/>
            </p:cNvGrpSpPr>
            <p:nvPr/>
          </p:nvGrpSpPr>
          <p:grpSpPr bwMode="auto">
            <a:xfrm>
              <a:off x="1254" y="2640"/>
              <a:ext cx="706" cy="519"/>
              <a:chOff x="3671" y="922"/>
              <a:chExt cx="706" cy="519"/>
            </a:xfrm>
          </p:grpSpPr>
          <p:sp>
            <p:nvSpPr>
              <p:cNvPr id="12305" name="Rectangle 16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393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U</a:t>
                </a:r>
                <a:endParaRPr lang="en-US"/>
              </a:p>
            </p:txBody>
          </p:sp>
          <p:sp>
            <p:nvSpPr>
              <p:cNvPr id="12306" name="Rectangle 17"/>
              <p:cNvSpPr>
                <a:spLocks noChangeArrowheads="1"/>
              </p:cNvSpPr>
              <p:nvPr/>
            </p:nvSpPr>
            <p:spPr bwMode="auto">
              <a:xfrm>
                <a:off x="3671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238</a:t>
                </a:r>
              </a:p>
              <a:p>
                <a:pPr algn="r"/>
                <a:r>
                  <a:rPr lang="en-US"/>
                  <a:t>92</a:t>
                </a:r>
              </a:p>
            </p:txBody>
          </p:sp>
        </p:grpSp>
        <p:sp>
          <p:nvSpPr>
            <p:cNvPr id="12297" name="Rectangle 18"/>
            <p:cNvSpPr>
              <a:spLocks noChangeArrowheads="1"/>
            </p:cNvSpPr>
            <p:nvPr/>
          </p:nvSpPr>
          <p:spPr bwMode="auto">
            <a:xfrm>
              <a:off x="2008" y="2755"/>
              <a:ext cx="6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</a:t>
              </a:r>
            </a:p>
          </p:txBody>
        </p:sp>
        <p:grpSp>
          <p:nvGrpSpPr>
            <p:cNvPr id="12298" name="Group 19"/>
            <p:cNvGrpSpPr>
              <a:grpSpLocks/>
            </p:cNvGrpSpPr>
            <p:nvPr/>
          </p:nvGrpSpPr>
          <p:grpSpPr bwMode="auto">
            <a:xfrm>
              <a:off x="2772" y="2640"/>
              <a:ext cx="883" cy="554"/>
              <a:chOff x="3671" y="922"/>
              <a:chExt cx="883" cy="554"/>
            </a:xfrm>
          </p:grpSpPr>
          <p:sp>
            <p:nvSpPr>
              <p:cNvPr id="12303" name="Rectangle 20"/>
              <p:cNvSpPr>
                <a:spLocks noChangeArrowheads="1"/>
              </p:cNvSpPr>
              <p:nvPr/>
            </p:nvSpPr>
            <p:spPr bwMode="auto">
              <a:xfrm>
                <a:off x="3984" y="953"/>
                <a:ext cx="570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Th</a:t>
                </a:r>
              </a:p>
            </p:txBody>
          </p:sp>
          <p:sp>
            <p:nvSpPr>
              <p:cNvPr id="12304" name="Rectangle 21"/>
              <p:cNvSpPr>
                <a:spLocks noChangeArrowheads="1"/>
              </p:cNvSpPr>
              <p:nvPr/>
            </p:nvSpPr>
            <p:spPr bwMode="auto">
              <a:xfrm>
                <a:off x="3671" y="922"/>
                <a:ext cx="437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234</a:t>
                </a:r>
              </a:p>
              <a:p>
                <a:pPr algn="r"/>
                <a:r>
                  <a:rPr lang="en-US"/>
                  <a:t>90</a:t>
                </a:r>
              </a:p>
            </p:txBody>
          </p:sp>
        </p:grpSp>
        <p:grpSp>
          <p:nvGrpSpPr>
            <p:cNvPr id="12299" name="Group 22"/>
            <p:cNvGrpSpPr>
              <a:grpSpLocks/>
            </p:cNvGrpSpPr>
            <p:nvPr/>
          </p:nvGrpSpPr>
          <p:grpSpPr bwMode="auto">
            <a:xfrm>
              <a:off x="3868" y="2640"/>
              <a:ext cx="706" cy="519"/>
              <a:chOff x="3885" y="922"/>
              <a:chExt cx="706" cy="519"/>
            </a:xfrm>
          </p:grpSpPr>
          <p:sp>
            <p:nvSpPr>
              <p:cNvPr id="12301" name="Rectangle 23"/>
              <p:cNvSpPr>
                <a:spLocks noChangeArrowheads="1"/>
              </p:cNvSpPr>
              <p:nvPr/>
            </p:nvSpPr>
            <p:spPr bwMode="auto">
              <a:xfrm>
                <a:off x="3984" y="922"/>
                <a:ext cx="607" cy="5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4800"/>
                  <a:t>He</a:t>
                </a:r>
                <a:endParaRPr lang="en-US"/>
              </a:p>
            </p:txBody>
          </p:sp>
          <p:sp>
            <p:nvSpPr>
              <p:cNvPr id="12302" name="Rectangle 24"/>
              <p:cNvSpPr>
                <a:spLocks noChangeArrowheads="1"/>
              </p:cNvSpPr>
              <p:nvPr/>
            </p:nvSpPr>
            <p:spPr bwMode="auto">
              <a:xfrm>
                <a:off x="3885" y="922"/>
                <a:ext cx="223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/>
                  <a:t>4</a:t>
                </a:r>
              </a:p>
              <a:p>
                <a:pPr algn="r"/>
                <a:r>
                  <a:rPr lang="en-US"/>
                  <a:t>2</a:t>
                </a:r>
              </a:p>
            </p:txBody>
          </p:sp>
        </p:grpSp>
        <p:sp>
          <p:nvSpPr>
            <p:cNvPr id="12300" name="Rectangle 25"/>
            <p:cNvSpPr>
              <a:spLocks noChangeArrowheads="1"/>
            </p:cNvSpPr>
            <p:nvPr/>
          </p:nvSpPr>
          <p:spPr bwMode="auto">
            <a:xfrm>
              <a:off x="3526" y="2717"/>
              <a:ext cx="337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 +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8650" y="4267200"/>
            <a:ext cx="7467600" cy="15700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/>
              <a:t>Note how the equation balances:</a:t>
            </a:r>
          </a:p>
          <a:p>
            <a:pPr>
              <a:buFont typeface="Wingdings" charset="2"/>
              <a:buChar char="Ø"/>
            </a:pPr>
            <a:r>
              <a:rPr lang="en-US" sz="3200"/>
              <a:t>atomic number: 92 = 90 + 2</a:t>
            </a:r>
          </a:p>
          <a:p>
            <a:pPr>
              <a:buFont typeface="Wingdings" charset="2"/>
              <a:buChar char="Ø"/>
            </a:pPr>
            <a:r>
              <a:rPr lang="en-US" sz="3200"/>
              <a:t>mass number: 238 = 234 + 4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2039</Words>
  <Application>Microsoft Office PowerPoint</Application>
  <PresentationFormat>On-screen Show (4:3)</PresentationFormat>
  <Paragraphs>325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ＭＳ Ｐゴシック</vt:lpstr>
      <vt:lpstr>Arial</vt:lpstr>
      <vt:lpstr>Symbol</vt:lpstr>
      <vt:lpstr>Times New Roman</vt:lpstr>
      <vt:lpstr>Wingdings</vt:lpstr>
      <vt:lpstr>1_Blank Presentation</vt:lpstr>
      <vt:lpstr>2_Blank Presentation</vt:lpstr>
      <vt:lpstr>PowerPoint Presentation</vt:lpstr>
      <vt:lpstr>Energy: Chemical vs. Nuclear</vt:lpstr>
      <vt:lpstr>The Nucleus</vt:lpstr>
      <vt:lpstr>Isotopes</vt:lpstr>
      <vt:lpstr>Radioactivity</vt:lpstr>
      <vt:lpstr>Equations</vt:lpstr>
      <vt:lpstr>Most Common Kinds of Radiation Emitted by a Radionuclide</vt:lpstr>
      <vt:lpstr>Types of Radioactive Decay</vt:lpstr>
      <vt:lpstr>Alpha Decay</vt:lpstr>
      <vt:lpstr>Beta Decay</vt:lpstr>
      <vt:lpstr>Gamma Emission</vt:lpstr>
      <vt:lpstr>Positron Emission</vt:lpstr>
      <vt:lpstr>Electron Capture (K-Capture)</vt:lpstr>
      <vt:lpstr>Sources of Some Nuclear Particles</vt:lpstr>
      <vt:lpstr>Nuclear Stability</vt:lpstr>
      <vt:lpstr>Neutron–Proton Ratios</vt:lpstr>
      <vt:lpstr>Unstable Nuclei</vt:lpstr>
      <vt:lpstr>Alpha Emission</vt:lpstr>
      <vt:lpstr>Radioactive Decay Chain</vt:lpstr>
      <vt:lpstr>Stable Nuclei</vt:lpstr>
      <vt:lpstr>Nuclear Transmutations</vt:lpstr>
      <vt:lpstr>Other Nuclear Transmutations</vt:lpstr>
      <vt:lpstr>Writing Nuclear Equations for Nuclear Transmutations</vt:lpstr>
      <vt:lpstr>Kinetics of Radioactive Decay</vt:lpstr>
      <vt:lpstr>Half-Life</vt:lpstr>
      <vt:lpstr>Radiometric Dating</vt:lpstr>
      <vt:lpstr>Measuring Radioactivity: Units</vt:lpstr>
      <vt:lpstr>Measuring Radioactivity: Some Instruments</vt:lpstr>
      <vt:lpstr>Film Badges</vt:lpstr>
      <vt:lpstr>Geiger Counter</vt:lpstr>
      <vt:lpstr>Phosphors</vt:lpstr>
      <vt:lpstr>Radiotracers</vt:lpstr>
      <vt:lpstr>Medical Application of Radiotracers</vt:lpstr>
      <vt:lpstr>Positron Emission Tomography (PET Scan)</vt:lpstr>
      <vt:lpstr>Energy in Nuclear Reactions</vt:lpstr>
      <vt:lpstr>Energy in Nuclear Reactions</vt:lpstr>
      <vt:lpstr>Mass Defect</vt:lpstr>
      <vt:lpstr>Effects of Nuclear Binding Energy on Nuclear Processes</vt:lpstr>
      <vt:lpstr>Nuclear Fission</vt:lpstr>
      <vt:lpstr>Nuclear Fission</vt:lpstr>
      <vt:lpstr>Nuclear Fission</vt:lpstr>
      <vt:lpstr>Nuclear Reactors</vt:lpstr>
      <vt:lpstr>Nuclear Reactors</vt:lpstr>
      <vt:lpstr>Nuclear Waste</vt:lpstr>
      <vt:lpstr>Nuclear Fusion</vt:lpstr>
      <vt:lpstr>Radiation in the Environment</vt:lpstr>
      <vt:lpstr>Damage to Cells</vt:lpstr>
      <vt:lpstr>Exposure</vt:lpstr>
      <vt:lpstr>Radiation Dose</vt:lpstr>
      <vt:lpstr>Short-Term Exposure</vt:lpstr>
      <vt:lpstr>Radon</vt:lpstr>
    </vt:vector>
  </TitlesOfParts>
  <Company>John Bookstaver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21 Nuclear Chemistry</dc:title>
  <cp:lastModifiedBy>梁永波</cp:lastModifiedBy>
  <cp:revision>144</cp:revision>
  <dcterms:created xsi:type="dcterms:W3CDTF">2014-03-05T03:44:10Z</dcterms:created>
  <dcterms:modified xsi:type="dcterms:W3CDTF">2016-05-25T01:34:33Z</dcterms:modified>
</cp:coreProperties>
</file>